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5" r:id="rId17"/>
    <p:sldId id="276" r:id="rId18"/>
    <p:sldId id="277" r:id="rId19"/>
    <p:sldId id="273" r:id="rId20"/>
    <p:sldId id="278" r:id="rId21"/>
    <p:sldId id="279" r:id="rId22"/>
    <p:sldId id="280" r:id="rId23"/>
    <p:sldId id="281" r:id="rId24"/>
    <p:sldId id="282" r:id="rId25"/>
    <p:sldId id="274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766CD-3107-E656-D5B4-673C7EB849BE}" v="5" dt="2023-08-27T11:54:43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65C7E-4E81-4008-A45C-9445301AA0D3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48097-97F6-49E9-898B-23BBEC46B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49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48097-97F6-49E9-898B-23BBEC46B49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233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CA72-F75C-42F0-996A-B8251E28220E}" type="datetime1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D41F-07FF-4412-BC3B-25BC7420DD7C}" type="datetime1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2D42-8E81-4D46-862C-80641F335015}" type="datetime1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C567-EBBD-4D99-B6F2-75638CD2A3F3}" type="datetime1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394-4E77-4EC3-A716-658464B30555}" type="datetime1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D38A-A23B-439A-8E7E-6DECDA6FC5F6}" type="datetime1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C8FE-6391-4694-A703-BEC58194C3FD}" type="datetime1">
              <a:rPr lang="pl-PL" smtClean="0"/>
              <a:t>19.09.2023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2C0-8BF3-4439-B454-2117D531D97B}" type="datetime1">
              <a:rPr lang="pl-PL" smtClean="0"/>
              <a:t>19.09.2023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6D15-EC15-4A90-B7EC-69AC87BA17B7}" type="datetime1">
              <a:rPr lang="pl-PL" smtClean="0"/>
              <a:t>19.09.2023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CEDE-335D-435C-BAFF-846B5C5D3622}" type="datetime1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397C4-600D-4B9D-9BA6-446FF1F1ADC2}" type="datetime1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9DAC9-25BA-47C4-9E72-CE1C120C53E3}" type="datetime1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images/_EGZAMIN_OSMOKLASISTY/2024/komunikaty/20230817%20E8_24%20Komunikat%20o%20dostosowaniach%20FIN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e.poznan.pl/index.php" TargetMode="External"/><Relationship Id="rId2" Type="http://schemas.openxmlformats.org/officeDocument/2006/relationships/hyperlink" Target="https://cke.gov.pl/egzamin-osmoklasist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-gorzow.edu.pl/wp-content/uploads/2023/02/zarzadzenie.pdf" TargetMode="External"/><Relationship Id="rId4" Type="http://schemas.openxmlformats.org/officeDocument/2006/relationships/hyperlink" Target="https://cke.gov.pl/images/_EGZAMIN_OSMOKLASISTY/2024/komunikaty/20230817%20E8_24%20Komunikat%20o%20dostosowaniach%20FIN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sap.sejm.gov.pl/isap.nsf/DocDetails.xsp?id=WDU202000023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Egzamin ósmoklasisty </a:t>
            </a:r>
            <a:r>
              <a:rPr lang="pl-PL" dirty="0">
                <a:solidFill>
                  <a:srgbClr val="FF0000"/>
                </a:solidFill>
              </a:rPr>
              <a:t>2024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– informacje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dla rodziców i uczniów klas 8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Szkoła Podstawowa nr 11 </a:t>
            </a:r>
          </a:p>
          <a:p>
            <a:r>
              <a:rPr lang="pl-PL" dirty="0"/>
              <a:t>w Zielonej Górze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362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LUTY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Do 14 lutego </a:t>
            </a:r>
            <a:r>
              <a:rPr lang="pl-PL" dirty="0"/>
              <a:t>Rodzice ucznia mogą zgłosić dyrektorowi szkoły pisemną informację o </a:t>
            </a:r>
            <a:r>
              <a:rPr lang="pl-PL" dirty="0">
                <a:solidFill>
                  <a:srgbClr val="0070C0"/>
                </a:solidFill>
              </a:rPr>
              <a:t>zmianie języka obcego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Jeśli jest taka potrzeba</a:t>
            </a:r>
          </a:p>
          <a:p>
            <a:r>
              <a:rPr lang="pl-PL" dirty="0"/>
              <a:t>Dyrektor szkoły w porozumieniu z rodzicami ucznia składa wniosek do OKE o przeprowadzenie egzaminu ósmoklasisty w innym miejscu niż szkoła, np. w domu ucznia (w szczególnych przypadkach wynikających ze stanu zdrowia </a:t>
            </a:r>
            <a:br>
              <a:rPr lang="pl-PL" dirty="0"/>
            </a:br>
            <a:r>
              <a:rPr lang="pl-PL" dirty="0"/>
              <a:t>lub niepełnosprawności ucznia).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385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  <a:cs typeface="Calibri"/>
              </a:rPr>
              <a:t>KWIECIEŃ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Dotyczy uczniów, którzy zostali </a:t>
            </a:r>
            <a:r>
              <a:rPr lang="pl-PL" dirty="0">
                <a:solidFill>
                  <a:srgbClr val="0070C0"/>
                </a:solidFill>
              </a:rPr>
              <a:t>laureatami lub finalistami </a:t>
            </a:r>
            <a:r>
              <a:rPr lang="pl-PL" dirty="0"/>
              <a:t>olimpiad przedmiotowych lub laureatami konkursów przedmiotowych o zasięgu wojewódzkim lub </a:t>
            </a:r>
            <a:r>
              <a:rPr lang="pl-PL" dirty="0" err="1"/>
              <a:t>ponadwojewódzkim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z języka obcego nowożytnego: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Do 30 KWIETNIA Rodzice tych uczniów mogą przekazać dyrektorowi szkoły wniosek o zmianę deklarowanego języka obcego nowożytnego.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60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14-15-16 maja 2024r.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Termin główny egzaminu ósmoklasisty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89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CZERWIEC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10-11-12 czerwca 2024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Termin dodatkowy egzaminu ósmoklasisty. </a:t>
            </a:r>
          </a:p>
          <a:p>
            <a:endParaRPr lang="pl-PL" dirty="0"/>
          </a:p>
          <a:p>
            <a:r>
              <a:rPr lang="pl-PL" dirty="0"/>
              <a:t>Do egzaminu w terminie dodatkowym przystępuje uczeń, który nie przystąpił </a:t>
            </a:r>
            <a:br>
              <a:rPr lang="pl-PL" dirty="0"/>
            </a:br>
            <a:r>
              <a:rPr lang="pl-PL" dirty="0"/>
              <a:t>do egzaminu w terminie głównym z przyczyn losowych lub zdrowotnych.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083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LIPIEC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3 lipca 2024 </a:t>
            </a:r>
            <a:r>
              <a:rPr lang="pl-PL" dirty="0"/>
              <a:t>Okręgowa Komisja Egzaminacyjna ogłasza wyniki egzaminu ósmoklasisty </a:t>
            </a:r>
            <a:br>
              <a:rPr lang="pl-PL" dirty="0"/>
            </a:br>
            <a:r>
              <a:rPr lang="pl-PL" dirty="0"/>
              <a:t>i przekazuje wyniki szkołom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rgbClr val="0070C0"/>
                </a:solidFill>
              </a:rPr>
              <a:t>3 lipca 2024 </a:t>
            </a:r>
            <a:r>
              <a:rPr lang="pl-PL" dirty="0"/>
              <a:t>Uczeń otrzymuje zaświadczenie </a:t>
            </a:r>
            <a:br>
              <a:rPr lang="pl-PL" dirty="0"/>
            </a:br>
            <a:r>
              <a:rPr lang="pl-PL" dirty="0"/>
              <a:t>o szczegółowych wynikach egzaminu ósmoklasisty.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9094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DOSTOSOWANIA*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 potrzeb i możliwości zdających mogą być  dostosowane:</a:t>
            </a:r>
          </a:p>
          <a:p>
            <a:r>
              <a:rPr lang="pl-PL" dirty="0"/>
              <a:t>forma </a:t>
            </a:r>
          </a:p>
          <a:p>
            <a:r>
              <a:rPr lang="pl-PL" dirty="0"/>
              <a:t>warunki przeprowadzania egzaminu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800" dirty="0"/>
              <a:t>*Komunikat Dyrektora CKE o dostosowaniach:</a:t>
            </a:r>
          </a:p>
          <a:p>
            <a:pPr marL="0" indent="0">
              <a:buNone/>
            </a:pPr>
            <a:r>
              <a:rPr lang="pl-PL" sz="1700" dirty="0">
                <a:hlinkClick r:id="rId2"/>
              </a:rPr>
              <a:t>https://cke.gov.pl/images/_EGZAMIN_OSMOKLASISTY/2024/komunikaty/20230817%20E8_24%20Komunikat%20o%20dostosowaniach%20FIN.pdf</a:t>
            </a:r>
            <a:endParaRPr lang="pl-PL" sz="1700" dirty="0"/>
          </a:p>
          <a:p>
            <a:pPr marL="0" indent="0">
              <a:buNone/>
            </a:pP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434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DOSTOSOWANIA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l-PL" b="1" dirty="0"/>
              <a:t>Dostosowanie form </a:t>
            </a:r>
            <a:r>
              <a:rPr lang="pl-PL" dirty="0"/>
              <a:t>egzaminu ósmoklasisty polega na przygotowaniu </a:t>
            </a:r>
            <a:r>
              <a:rPr lang="pl-PL" dirty="0">
                <a:solidFill>
                  <a:srgbClr val="0070C0"/>
                </a:solidFill>
              </a:rPr>
              <a:t>odrębnych arkuszy</a:t>
            </a:r>
          </a:p>
          <a:p>
            <a:pPr marL="0" indent="0">
              <a:buNone/>
            </a:pPr>
            <a:r>
              <a:rPr lang="pl-PL" dirty="0"/>
              <a:t>    dostosowanych do potrzeb i możliwości  </a:t>
            </a:r>
          </a:p>
          <a:p>
            <a:pPr marL="0" indent="0">
              <a:buNone/>
            </a:pPr>
            <a:r>
              <a:rPr lang="pl-PL" dirty="0"/>
              <a:t>    zdających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0966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Dostosowanie warunków </a:t>
            </a:r>
            <a:r>
              <a:rPr lang="pl-PL" dirty="0"/>
              <a:t>polega m.in na:</a:t>
            </a:r>
          </a:p>
          <a:p>
            <a:r>
              <a:rPr lang="pl-PL" sz="2800" b="1" dirty="0"/>
              <a:t>zminimalizowaniu ograniczeń </a:t>
            </a:r>
            <a:r>
              <a:rPr lang="pl-PL" sz="2800" dirty="0"/>
              <a:t>wynikających </a:t>
            </a:r>
            <a:br>
              <a:rPr lang="pl-PL" sz="2800" dirty="0"/>
            </a:br>
            <a:r>
              <a:rPr lang="pl-PL" sz="2800" dirty="0"/>
              <a:t>z niepełnosprawności, niedostosowania społecznego lub zagrożenia niedostosowaniem społecznym ucznia</a:t>
            </a:r>
          </a:p>
          <a:p>
            <a:pPr marL="0" indent="0">
              <a:buNone/>
            </a:pPr>
            <a:endParaRPr lang="pl-PL" sz="2800" dirty="0"/>
          </a:p>
          <a:p>
            <a:r>
              <a:rPr lang="pl-PL" sz="2800" dirty="0"/>
              <a:t>zapewnieniu uczniowi </a:t>
            </a:r>
            <a:r>
              <a:rPr lang="pl-PL" sz="2800" b="1" dirty="0"/>
              <a:t>miejsca pracy</a:t>
            </a:r>
            <a:r>
              <a:rPr lang="pl-PL" sz="2800" dirty="0"/>
              <a:t> odpowiedniego do jego potrzeb edukacyjnych oraz możliwości psychofizycznych </a:t>
            </a:r>
            <a:r>
              <a:rPr lang="pl-PL" sz="2400" dirty="0"/>
              <a:t>(np. stolik z dodatkowym oświetleniem)</a:t>
            </a:r>
          </a:p>
          <a:p>
            <a:pPr marL="0" indent="0">
              <a:buNone/>
            </a:pPr>
            <a:endParaRPr lang="pl-PL" sz="2800" dirty="0"/>
          </a:p>
          <a:p>
            <a:r>
              <a:rPr lang="pl-PL" sz="2800" dirty="0"/>
              <a:t>wykorzystaniu odpowiedniego </a:t>
            </a:r>
            <a:r>
              <a:rPr lang="pl-PL" sz="2800" b="1" dirty="0"/>
              <a:t>sprzętu specjalistycznego</a:t>
            </a:r>
            <a:r>
              <a:rPr lang="pl-PL" sz="2800" dirty="0"/>
              <a:t> i środków dydaktycznych </a:t>
            </a:r>
            <a:br>
              <a:rPr lang="pl-PL" sz="2800" dirty="0"/>
            </a:br>
            <a:r>
              <a:rPr lang="pl-PL" sz="2400" dirty="0"/>
              <a:t>(np. komputer)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223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odpowiednim </a:t>
            </a:r>
            <a:r>
              <a:rPr lang="pl-PL" b="1" dirty="0"/>
              <a:t>przedłużeniu czasu </a:t>
            </a:r>
            <a:r>
              <a:rPr lang="pl-PL" dirty="0"/>
              <a:t>przewidzianego na przeprowadzenie egzaminu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ustaleniu </a:t>
            </a:r>
            <a:r>
              <a:rPr lang="pl-PL" b="1" dirty="0"/>
              <a:t>zasad oceniania </a:t>
            </a:r>
            <a:r>
              <a:rPr lang="pl-PL" dirty="0"/>
              <a:t>rozwiązań zadań, uwzględniających potrzeby edukacyjne oraz możliwości psychofizyczne ucznia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zapewnieniu obecności i pomocy w czasie egzaminu ósmoklasisty </a:t>
            </a:r>
            <a:r>
              <a:rPr lang="pl-PL" b="1" dirty="0"/>
              <a:t>nauczyciela</a:t>
            </a:r>
          </a:p>
          <a:p>
            <a:pPr marL="0" indent="0">
              <a:buNone/>
            </a:pPr>
            <a:r>
              <a:rPr lang="pl-PL" b="1" dirty="0"/>
              <a:t>    wspomagającego</a:t>
            </a:r>
            <a:r>
              <a:rPr lang="pl-PL" dirty="0"/>
              <a:t> ucznia w czytaniu lub </a:t>
            </a:r>
          </a:p>
          <a:p>
            <a:pPr marL="0" indent="0">
              <a:buNone/>
            </a:pPr>
            <a:r>
              <a:rPr lang="pl-PL" dirty="0"/>
              <a:t>    pisaniu lub </a:t>
            </a:r>
            <a:r>
              <a:rPr lang="pl-PL" b="1" dirty="0"/>
              <a:t>specjalisty</a:t>
            </a:r>
            <a:r>
              <a:rPr lang="pl-PL" dirty="0"/>
              <a:t> </a:t>
            </a:r>
            <a:r>
              <a:rPr lang="pl-PL" sz="2000" dirty="0"/>
              <a:t>(np. psychologa, </a:t>
            </a:r>
            <a:r>
              <a:rPr lang="pl-PL" sz="2000" dirty="0" err="1"/>
              <a:t>surdopedagoga</a:t>
            </a:r>
            <a:r>
              <a:rPr lang="pl-PL" sz="2000" dirty="0"/>
              <a:t>) </a:t>
            </a: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098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KTO MOŻE SKORZYSTAĆ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DOSTOSOWAŃ?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Uczeń:</a:t>
            </a:r>
          </a:p>
          <a:p>
            <a:r>
              <a:rPr lang="pl-PL" b="1" dirty="0"/>
              <a:t>posiadający orzeczenie </a:t>
            </a:r>
            <a:r>
              <a:rPr lang="pl-PL" dirty="0"/>
              <a:t>o potrzebie</a:t>
            </a:r>
          </a:p>
          <a:p>
            <a:pPr marL="0" indent="0">
              <a:buNone/>
            </a:pPr>
            <a:r>
              <a:rPr lang="pl-PL" dirty="0"/>
              <a:t>kształcenia specjalnego wydane ze</a:t>
            </a:r>
          </a:p>
          <a:p>
            <a:pPr marL="0" indent="0">
              <a:buNone/>
            </a:pPr>
            <a:r>
              <a:rPr lang="pl-PL" dirty="0"/>
              <a:t>względu na niepełnosprawność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posiadający orzeczenie </a:t>
            </a:r>
            <a:r>
              <a:rPr lang="pl-PL" dirty="0"/>
              <a:t>o potrzebie</a:t>
            </a:r>
          </a:p>
          <a:p>
            <a:pPr marL="0" indent="0">
              <a:buNone/>
            </a:pPr>
            <a:r>
              <a:rPr lang="pl-PL" dirty="0"/>
              <a:t>    indywidualnego nauczania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05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Informacje ogólne o egzaminie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pl-PL" dirty="0"/>
              <a:t>Egzamin jest </a:t>
            </a:r>
            <a:r>
              <a:rPr lang="pl-PL" b="1" dirty="0"/>
              <a:t>obowiązkowy</a:t>
            </a:r>
            <a:r>
              <a:rPr lang="pl-PL" dirty="0"/>
              <a:t>, co oznacza, </a:t>
            </a:r>
            <a:br>
              <a:rPr lang="pl-PL" dirty="0"/>
            </a:br>
            <a:r>
              <a:rPr lang="pl-PL" dirty="0"/>
              <a:t>że każdy uczeń klasy 8 musi do niego przystąpić, aby ukończyć szkołę. </a:t>
            </a:r>
          </a:p>
          <a:p>
            <a:pPr marL="0" indent="0">
              <a:buNone/>
            </a:pPr>
            <a:endParaRPr lang="pl-PL" dirty="0"/>
          </a:p>
          <a:p>
            <a:pPr lvl="0"/>
            <a:r>
              <a:rPr lang="pl-PL" dirty="0">
                <a:solidFill>
                  <a:prstClr val="black"/>
                </a:solidFill>
              </a:rPr>
              <a:t>Egzamin ma formę pisemną.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973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KTO MOŻE SKORZYSTAĆ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DOSTOSOWAŃ?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Uczeń:</a:t>
            </a:r>
          </a:p>
          <a:p>
            <a:r>
              <a:rPr lang="pl-PL" dirty="0"/>
              <a:t>posiadający </a:t>
            </a:r>
            <a:r>
              <a:rPr lang="pl-PL" b="1" dirty="0"/>
              <a:t>orzeczenie o potrzebie kształcenia specjalnego </a:t>
            </a:r>
            <a:r>
              <a:rPr lang="pl-PL" dirty="0"/>
              <a:t>wydane ze względu na niedostosowanie społeczne lub zagrożenie niedostosowaniem społecznym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chory </a:t>
            </a:r>
            <a:r>
              <a:rPr lang="pl-PL" dirty="0"/>
              <a:t>lub niesprawny czasowo oraz uczeń</a:t>
            </a:r>
          </a:p>
          <a:p>
            <a:pPr marL="0" indent="0">
              <a:buNone/>
            </a:pPr>
            <a:r>
              <a:rPr lang="pl-PL" dirty="0"/>
              <a:t>    z </a:t>
            </a:r>
            <a:r>
              <a:rPr lang="pl-PL" b="1" dirty="0"/>
              <a:t>chorobami przewlekłymi </a:t>
            </a:r>
            <a:r>
              <a:rPr lang="pl-PL" dirty="0"/>
              <a:t>(np. cukrzyca)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305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KTO MOŻE SKORZYSTAĆ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DOSTOSOWAŃ?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Uczeń:</a:t>
            </a:r>
          </a:p>
          <a:p>
            <a:pPr marL="0" indent="0">
              <a:buNone/>
            </a:pPr>
            <a:r>
              <a:rPr lang="pl-PL" b="1" dirty="0"/>
              <a:t>posiadający opinię poradni </a:t>
            </a:r>
            <a:r>
              <a:rPr lang="pl-PL" dirty="0"/>
              <a:t>psych.-</a:t>
            </a:r>
            <a:r>
              <a:rPr lang="pl-PL" dirty="0" err="1"/>
              <a:t>ped</a:t>
            </a:r>
            <a:r>
              <a:rPr lang="pl-PL" dirty="0"/>
              <a:t>. </a:t>
            </a:r>
            <a:br>
              <a:rPr lang="pl-PL" dirty="0"/>
            </a:br>
            <a:r>
              <a:rPr lang="pl-PL" dirty="0"/>
              <a:t>o </a:t>
            </a:r>
            <a:r>
              <a:rPr lang="pl-PL" u="sng" dirty="0"/>
              <a:t>specyficznych trudnościach w uczeniu się</a:t>
            </a:r>
            <a:r>
              <a:rPr lang="pl-PL" dirty="0"/>
              <a:t>, </a:t>
            </a:r>
            <a:br>
              <a:rPr lang="pl-PL" dirty="0"/>
            </a:br>
            <a:r>
              <a:rPr lang="pl-PL" dirty="0"/>
              <a:t>w tym:</a:t>
            </a:r>
          </a:p>
          <a:p>
            <a:r>
              <a:rPr lang="pl-PL" dirty="0"/>
              <a:t>z dysleksją, </a:t>
            </a:r>
          </a:p>
          <a:p>
            <a:r>
              <a:rPr lang="pl-PL" dirty="0"/>
              <a:t>dysgrafią, </a:t>
            </a:r>
          </a:p>
          <a:p>
            <a:r>
              <a:rPr lang="pl-PL" dirty="0"/>
              <a:t>dysortografią,</a:t>
            </a:r>
          </a:p>
          <a:p>
            <a:r>
              <a:rPr lang="pl-PL" dirty="0"/>
              <a:t>dyskalkulią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644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KTO MOŻE SKORZYSTAĆ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DOSTOSOWAŃ?: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Uczeń:</a:t>
            </a:r>
          </a:p>
          <a:p>
            <a:pPr marL="0" indent="0">
              <a:buNone/>
            </a:pPr>
            <a:r>
              <a:rPr lang="pl-PL" dirty="0"/>
              <a:t>który w roku szkolnym 2023/2024 był</a:t>
            </a:r>
          </a:p>
          <a:p>
            <a:pPr marL="0" indent="0">
              <a:buNone/>
            </a:pPr>
            <a:r>
              <a:rPr lang="pl-PL" dirty="0"/>
              <a:t>objęty pomocą psych.-</a:t>
            </a:r>
            <a:r>
              <a:rPr lang="pl-PL" dirty="0" err="1"/>
              <a:t>ped</a:t>
            </a:r>
            <a:r>
              <a:rPr lang="pl-PL" dirty="0"/>
              <a:t>. w szkole ze względu na:</a:t>
            </a:r>
          </a:p>
          <a:p>
            <a:r>
              <a:rPr lang="pl-PL" dirty="0"/>
              <a:t>trudności adaptacyjne związane</a:t>
            </a:r>
          </a:p>
          <a:p>
            <a:pPr marL="0" indent="0">
              <a:buNone/>
            </a:pPr>
            <a:r>
              <a:rPr lang="pl-PL" dirty="0"/>
              <a:t>z wcześniejszym kształceniem za granicą</a:t>
            </a:r>
          </a:p>
          <a:p>
            <a:r>
              <a:rPr lang="pl-PL" dirty="0"/>
              <a:t>zaburzenia komunikacji językowej</a:t>
            </a:r>
          </a:p>
          <a:p>
            <a:r>
              <a:rPr lang="pl-PL" dirty="0"/>
              <a:t>sytuacją kryzysową lub traumatyczną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7525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KTO MOŻE SKORZYSTAĆ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DOSTOSOWAŃ?: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Uczniowie – </a:t>
            </a:r>
            <a:r>
              <a:rPr lang="pl-PL" u="sng" dirty="0"/>
              <a:t>cudzoziemcy,</a:t>
            </a:r>
            <a:r>
              <a:rPr lang="pl-PL" dirty="0"/>
              <a:t> którym ograniczona znajomość języka polskiego utrudnia zrozumienie czytanego tekstu.</a:t>
            </a:r>
            <a:endParaRPr lang="pl-PL" sz="2800" i="1" dirty="0"/>
          </a:p>
          <a:p>
            <a:pPr marL="0" indent="0">
              <a:buNone/>
            </a:pPr>
            <a:endParaRPr lang="pl-PL" sz="2800" i="1" dirty="0"/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Uczniowie z zaburzeniami widzenia barw.</a:t>
            </a:r>
          </a:p>
          <a:p>
            <a:pPr marL="0" indent="0">
              <a:buNone/>
            </a:pPr>
            <a:endParaRPr lang="pl-PL" sz="2800" i="1" dirty="0"/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8816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WAŻNE STRONY: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dirty="0"/>
              <a:t>Szczegółowe informacje o egzaminie:</a:t>
            </a:r>
            <a:endParaRPr lang="pl-PL" sz="2400" dirty="0">
              <a:hlinkClick r:id="rId2"/>
            </a:endParaRPr>
          </a:p>
          <a:p>
            <a:pPr marL="0" indent="0">
              <a:buNone/>
            </a:pPr>
            <a:r>
              <a:rPr lang="pl-PL" dirty="0">
                <a:hlinkClick r:id="rId2"/>
              </a:rPr>
              <a:t>https://cke.gov.pl/egzamin-osmoklasisty/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3"/>
              </a:rPr>
              <a:t>https://www.oke.poznan.pl/index.php</a:t>
            </a:r>
            <a:endParaRPr lang="pl-PL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2. Komunikat Dyrektora CKE – dostosowania</a:t>
            </a:r>
          </a:p>
          <a:p>
            <a:pPr marL="0" indent="0">
              <a:buNone/>
            </a:pPr>
            <a:r>
              <a:rPr lang="pl-PL" dirty="0">
                <a:hlinkClick r:id="rId4"/>
              </a:rPr>
              <a:t>https://cke.gov.pl/images/_EGZAMIN_OSMOKLASISTY/2024/komunikaty/20230817%20E8_24%20Komunikat%20o%20dostosowaniach%20FIN.pdf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/>
              <a:t>3.   Zarządzenie Lubuskiego Kuratora Oświaty w sprawie wykazu zawodów, olimpiad, konkursów uwzględnianych w rekrutacji do szkół średnich:</a:t>
            </a:r>
          </a:p>
          <a:p>
            <a:pPr marL="0" indent="0">
              <a:buNone/>
            </a:pPr>
            <a:r>
              <a:rPr lang="pl-PL" dirty="0">
                <a:hlinkClick r:id="rId5"/>
              </a:rPr>
              <a:t>https://ko-gorzow.edu.pl/wp-content/uploads/2023/02/zarzadzenie.pdf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070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393305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rgbClr val="0070C0"/>
                </a:solidFill>
              </a:rPr>
              <a:t>Dziękuję za uwagę</a:t>
            </a:r>
            <a:r>
              <a:rPr lang="pl-PL" sz="3200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372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764704"/>
            <a:ext cx="8075240" cy="5361459"/>
          </a:xfrm>
        </p:spPr>
        <p:txBody>
          <a:bodyPr/>
          <a:lstStyle/>
          <a:p>
            <a:r>
              <a:rPr lang="pl-PL" dirty="0">
                <a:solidFill>
                  <a:prstClr val="black"/>
                </a:solidFill>
              </a:rPr>
              <a:t>Egzamin składa się z trzech części:  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pl-PL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prstClr val="black"/>
                </a:solidFill>
              </a:rPr>
              <a:t>język polski,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prstClr val="black"/>
                </a:solidFill>
              </a:rPr>
              <a:t>matematyka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prstClr val="black"/>
                </a:solidFill>
              </a:rPr>
              <a:t>język obcy nowożytny</a:t>
            </a:r>
          </a:p>
          <a:p>
            <a:pPr marL="0" lvl="0" indent="0">
              <a:buNone/>
            </a:pPr>
            <a:endParaRPr lang="pl-PL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     uwaga! </a:t>
            </a:r>
          </a:p>
          <a:p>
            <a:pPr marL="0" lv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	Uczeń może wybrać tylko ten język, którego uczy się </a:t>
            </a:r>
          </a:p>
          <a:p>
            <a:pPr marL="0" lv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      	w szkole w ramach obowiązkowych zajęć edukacyjnych).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672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lvl="0" indent="0">
              <a:buNone/>
            </a:pPr>
            <a:r>
              <a:rPr lang="pl-PL" dirty="0">
                <a:solidFill>
                  <a:prstClr val="black"/>
                </a:solidFill>
              </a:rPr>
              <a:t>       Egzamin jest przeprowadzany przez trzy</a:t>
            </a:r>
          </a:p>
          <a:p>
            <a:pPr marL="0" lvl="0" indent="0">
              <a:buNone/>
            </a:pPr>
            <a:r>
              <a:rPr lang="pl-PL" dirty="0">
                <a:solidFill>
                  <a:prstClr val="black"/>
                </a:solidFill>
              </a:rPr>
              <a:t>       kolejne dni </a:t>
            </a:r>
            <a:r>
              <a:rPr lang="pl-PL" u="sng" dirty="0">
                <a:solidFill>
                  <a:srgbClr val="FF0000"/>
                </a:solidFill>
              </a:rPr>
              <a:t>o godzinie 9.00</a:t>
            </a:r>
            <a:r>
              <a:rPr lang="pl-PL" u="sng" dirty="0">
                <a:solidFill>
                  <a:prstClr val="black"/>
                </a:solidFill>
              </a:rPr>
              <a:t>: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27584" y="2924944"/>
            <a:ext cx="2088232" cy="2664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3563888" y="2924944"/>
            <a:ext cx="2016224" cy="2664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129709" y="2924944"/>
            <a:ext cx="2088232" cy="26642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827584" y="3102930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1 DZIEŃ</a:t>
            </a:r>
          </a:p>
          <a:p>
            <a:pPr algn="ctr"/>
            <a:r>
              <a:rPr lang="pl-PL" sz="2400" b="1" dirty="0">
                <a:solidFill>
                  <a:srgbClr val="FF0000"/>
                </a:solidFill>
              </a:rPr>
              <a:t>14 maja 2024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Język polski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120 minut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552947" y="3102930"/>
            <a:ext cx="201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2 DZIEŃ </a:t>
            </a:r>
          </a:p>
          <a:p>
            <a:pPr algn="ctr"/>
            <a:r>
              <a:rPr lang="pl-PL" sz="2400" b="1" dirty="0">
                <a:solidFill>
                  <a:srgbClr val="FF0000"/>
                </a:solidFill>
              </a:rPr>
              <a:t>15 maja 2024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Matematyka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100 minut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129709" y="2865031"/>
            <a:ext cx="2088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pPr algn="ctr"/>
            <a:r>
              <a:rPr lang="pl-PL" sz="2400" dirty="0"/>
              <a:t>3 DZIEŃ</a:t>
            </a:r>
          </a:p>
          <a:p>
            <a:pPr algn="ctr"/>
            <a:r>
              <a:rPr lang="pl-PL" sz="2400" b="1" dirty="0">
                <a:solidFill>
                  <a:srgbClr val="FF0000"/>
                </a:solidFill>
              </a:rPr>
              <a:t>16 maja 2024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Język obcy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90 minut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94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dirty="0">
                <a:solidFill>
                  <a:srgbClr val="404040"/>
                </a:solidFill>
                <a:latin typeface="proxima"/>
              </a:rPr>
              <a:t>Egzamin w roku 2024 będzie obejmował wiadomości i umiejętności określone </a:t>
            </a:r>
            <a:br>
              <a:rPr lang="pl-PL" dirty="0">
                <a:solidFill>
                  <a:srgbClr val="404040"/>
                </a:solidFill>
                <a:latin typeface="proxima"/>
              </a:rPr>
            </a:br>
            <a:r>
              <a:rPr lang="pl-PL" u="sng" dirty="0">
                <a:solidFill>
                  <a:srgbClr val="404141"/>
                </a:solidFill>
                <a:latin typeface="proxima"/>
                <a:hlinkClick r:id="rId2"/>
              </a:rPr>
              <a:t>w wymaganiach egzaminacyjnych.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05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Wyniki egzaminu będą brane pod uwagę podczas rekrutacji do szkół średnich.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2400" dirty="0"/>
              <a:t>Uczeń, który jest </a:t>
            </a:r>
            <a:r>
              <a:rPr lang="pl-PL" sz="2400" b="1" dirty="0">
                <a:solidFill>
                  <a:srgbClr val="0070C0"/>
                </a:solidFill>
              </a:rPr>
              <a:t>laureatem lub finalistą</a:t>
            </a:r>
            <a:r>
              <a:rPr lang="pl-PL" sz="2400" dirty="0"/>
              <a:t> </a:t>
            </a:r>
            <a:r>
              <a:rPr lang="pl-PL" sz="2400" u="sng" dirty="0"/>
              <a:t>olimpiady</a:t>
            </a:r>
            <a:r>
              <a:rPr lang="pl-PL" sz="2400" dirty="0"/>
              <a:t> przedmiotowej wymienionej w wykazie* olimpiad  </a:t>
            </a:r>
          </a:p>
          <a:p>
            <a:pPr marL="0" indent="0">
              <a:buNone/>
            </a:pPr>
            <a:r>
              <a:rPr lang="pl-PL" sz="2400" dirty="0"/>
              <a:t>     lub </a:t>
            </a:r>
            <a:r>
              <a:rPr lang="pl-PL" sz="2400" b="1" dirty="0">
                <a:solidFill>
                  <a:srgbClr val="0070C0"/>
                </a:solidFill>
              </a:rPr>
              <a:t>laureatem</a:t>
            </a:r>
            <a:r>
              <a:rPr lang="pl-PL" sz="2400" dirty="0"/>
              <a:t> </a:t>
            </a:r>
            <a:r>
              <a:rPr lang="pl-PL" sz="2400" u="sng" dirty="0"/>
              <a:t>konkursu ‎przedmiotowego </a:t>
            </a:r>
            <a:r>
              <a:rPr lang="pl-PL" sz="2400" dirty="0"/>
              <a:t>o zasięgu</a:t>
            </a:r>
          </a:p>
          <a:p>
            <a:pPr marL="0" indent="0">
              <a:buNone/>
            </a:pPr>
            <a:r>
              <a:rPr lang="pl-PL" sz="2400" dirty="0"/>
              <a:t>     wojewódzkim i </a:t>
            </a:r>
            <a:r>
              <a:rPr lang="pl-PL" sz="2400" dirty="0" err="1"/>
              <a:t>ponadwojewódzkim</a:t>
            </a:r>
            <a:r>
              <a:rPr lang="pl-PL" sz="2400" dirty="0"/>
              <a:t>, organizowanych ‎z zakresu </a:t>
            </a:r>
          </a:p>
          <a:p>
            <a:pPr marL="0" indent="0">
              <a:buNone/>
            </a:pPr>
            <a:r>
              <a:rPr lang="pl-PL" sz="2400" dirty="0"/>
              <a:t>     jednego z przedmiotów  objętych egzaminem ósmoklasisty, </a:t>
            </a:r>
          </a:p>
          <a:p>
            <a:pPr marL="0" indent="0">
              <a:buNone/>
            </a:pPr>
            <a:r>
              <a:rPr lang="pl-PL" sz="2400" dirty="0"/>
              <a:t>     </a:t>
            </a:r>
            <a:r>
              <a:rPr lang="pl-PL" sz="2400" u="sng" dirty="0"/>
              <a:t>jest zwolniony ‎z egzaminu z danego przedmiotu</a:t>
            </a:r>
            <a:r>
              <a:rPr lang="pl-PL" sz="2400" dirty="0"/>
              <a:t>. </a:t>
            </a:r>
          </a:p>
          <a:p>
            <a:pPr marL="0" indent="0">
              <a:buNone/>
            </a:pPr>
            <a:r>
              <a:rPr lang="pl-PL" sz="3000" dirty="0">
                <a:solidFill>
                  <a:srgbClr val="FF0000"/>
                </a:solidFill>
              </a:rPr>
              <a:t>                        *</a:t>
            </a:r>
            <a:r>
              <a:rPr lang="pl-PL" sz="1700" dirty="0">
                <a:solidFill>
                  <a:srgbClr val="FF0000"/>
                </a:solidFill>
              </a:rPr>
              <a:t>wykaz zawodów, olimpiad i konkursów – link na końcu prezentacji</a:t>
            </a:r>
          </a:p>
          <a:p>
            <a:pPr marL="0" indent="0">
              <a:buNone/>
            </a:pPr>
            <a:r>
              <a:rPr lang="pl-PL" sz="3000" dirty="0"/>
              <a:t>    </a:t>
            </a:r>
          </a:p>
          <a:p>
            <a:pPr marL="0" indent="0">
              <a:buNone/>
            </a:pPr>
            <a:r>
              <a:rPr lang="pl-PL" sz="3000" dirty="0"/>
              <a:t>    Zwolnienie jest równoznaczne z uzyskaniem ‎</a:t>
            </a:r>
            <a:br>
              <a:rPr lang="pl-PL" sz="3000" dirty="0"/>
            </a:br>
            <a:r>
              <a:rPr lang="pl-PL" sz="3000" dirty="0"/>
              <a:t>    z przedmiotu najwyższego wyniku.</a:t>
            </a: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5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WAŻNE DATY DOTYCZĄCE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WRZESIEŃ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r>
              <a:rPr lang="pl-PL" b="1" dirty="0">
                <a:solidFill>
                  <a:srgbClr val="FF0000"/>
                </a:solidFill>
              </a:rPr>
              <a:t>Do 28.09 </a:t>
            </a:r>
            <a:r>
              <a:rPr lang="pl-PL" dirty="0"/>
              <a:t>Dyrektor szkoły lub upoważniony przez niego nauczyciel informuje rodziców o możliwych sposobach </a:t>
            </a:r>
            <a:r>
              <a:rPr lang="pl-PL" dirty="0">
                <a:solidFill>
                  <a:srgbClr val="0070C0"/>
                </a:solidFill>
              </a:rPr>
              <a:t>dostosowania warunków i form </a:t>
            </a:r>
            <a:r>
              <a:rPr lang="pl-PL" dirty="0"/>
              <a:t>przeprowadzania egzaminu ósmoklasisty.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81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PAŹDZIERNIK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Do 2.10 </a:t>
            </a:r>
            <a:r>
              <a:rPr lang="pl-PL" dirty="0"/>
              <a:t>Rodzice ucznia składają dyrektorowi szkoły </a:t>
            </a:r>
            <a:r>
              <a:rPr lang="pl-PL" dirty="0">
                <a:solidFill>
                  <a:srgbClr val="0070C0"/>
                </a:solidFill>
              </a:rPr>
              <a:t>pisemną deklarację dotyczącą języka obcego</a:t>
            </a:r>
            <a:r>
              <a:rPr lang="pl-PL" dirty="0"/>
              <a:t>, z którego uczeń przystąpi  do egzaminu.</a:t>
            </a:r>
          </a:p>
          <a:p>
            <a:endParaRPr lang="pl-PL" b="1" u="sng" dirty="0">
              <a:solidFill>
                <a:srgbClr val="FF0000"/>
              </a:solidFill>
            </a:endParaRPr>
          </a:p>
          <a:p>
            <a:r>
              <a:rPr lang="pl-PL" b="1" u="sng" dirty="0">
                <a:solidFill>
                  <a:srgbClr val="FF0000"/>
                </a:solidFill>
              </a:rPr>
              <a:t>Do 16.10 </a:t>
            </a:r>
            <a:r>
              <a:rPr lang="pl-PL" dirty="0"/>
              <a:t>Rodzice ucznia przedkładają dyrektorowi szkoły </a:t>
            </a:r>
            <a:r>
              <a:rPr lang="pl-PL" dirty="0">
                <a:solidFill>
                  <a:srgbClr val="0070C0"/>
                </a:solidFill>
              </a:rPr>
              <a:t>zaświadczenie o stanie zdrowia </a:t>
            </a:r>
            <a:r>
              <a:rPr lang="pl-PL" dirty="0"/>
              <a:t>lub</a:t>
            </a:r>
            <a:r>
              <a:rPr lang="pl-PL" dirty="0">
                <a:solidFill>
                  <a:srgbClr val="0070C0"/>
                </a:solidFill>
              </a:rPr>
              <a:t> opinię</a:t>
            </a:r>
            <a:r>
              <a:rPr lang="pl-PL" dirty="0"/>
              <a:t> 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poradni psychologiczno-pedagogicznej</a:t>
            </a:r>
            <a:r>
              <a:rPr lang="pl-PL" dirty="0"/>
              <a:t>, jeżeli dokument nie był złożony wcześniej.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Jeżeli dokument został wydany po tym terminie, należy go złożyć niezwłocznie po otrzymaniu.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74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LISTOPAD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Do 21 listopada </a:t>
            </a:r>
            <a:r>
              <a:rPr lang="pl-PL" dirty="0"/>
              <a:t>Dyrektor szkoły przekazuje rodzicom ucznia na piśmie </a:t>
            </a:r>
            <a:r>
              <a:rPr lang="pl-PL" dirty="0">
                <a:solidFill>
                  <a:srgbClr val="0070C0"/>
                </a:solidFill>
              </a:rPr>
              <a:t>informację o sposobie dostosowania warunków lub form </a:t>
            </a:r>
            <a:r>
              <a:rPr lang="pl-PL" dirty="0"/>
              <a:t>przeprowadzania egzaminu przyznanych uczniowi przez radę pedagogiczną. 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FF0000"/>
                </a:solidFill>
              </a:rPr>
              <a:t>                                                                                 (u nas – spotkanie z rodzicem w szkole)</a:t>
            </a:r>
          </a:p>
          <a:p>
            <a:pPr marL="0" indent="0">
              <a:buNone/>
            </a:pPr>
            <a:endParaRPr lang="pl-PL" sz="1900" dirty="0">
              <a:solidFill>
                <a:srgbClr val="FF0000"/>
              </a:solidFill>
            </a:endParaRPr>
          </a:p>
          <a:p>
            <a:r>
              <a:rPr lang="pl-PL" b="1" dirty="0">
                <a:solidFill>
                  <a:srgbClr val="FF0000"/>
                </a:solidFill>
              </a:rPr>
              <a:t>Do 24 listopada </a:t>
            </a:r>
            <a:r>
              <a:rPr lang="pl-PL" dirty="0">
                <a:solidFill>
                  <a:srgbClr val="0070C0"/>
                </a:solidFill>
              </a:rPr>
              <a:t>rodzice składają oświadczenie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o korzystaniu albo niekorzystaniu </a:t>
            </a:r>
            <a:r>
              <a:rPr lang="pl-PL" dirty="0"/>
              <a:t>ze wskazanych sposobów dostosowania warunków lub formy przeprowadzania egzaminu.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693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654</Words>
  <Application>Microsoft Office PowerPoint</Application>
  <PresentationFormat>Pokaz na ekranie (4:3)</PresentationFormat>
  <Paragraphs>182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Egzamin ósmoklasisty 2024 – informacje  dla rodziców i uczniów klas 8</vt:lpstr>
      <vt:lpstr>Informacje ogólne o egzaminie</vt:lpstr>
      <vt:lpstr>Prezentacja programu PowerPoint</vt:lpstr>
      <vt:lpstr>Prezentacja programu PowerPoint</vt:lpstr>
      <vt:lpstr>Prezentacja programu PowerPoint</vt:lpstr>
      <vt:lpstr>Prezentacja programu PowerPoint</vt:lpstr>
      <vt:lpstr>WAŻNE DATY DOTYCZĄCE EGZAMINU</vt:lpstr>
      <vt:lpstr>PAŹDZIERNIK</vt:lpstr>
      <vt:lpstr>LISTOPAD</vt:lpstr>
      <vt:lpstr>LUTY</vt:lpstr>
      <vt:lpstr>KWIECIEŃ</vt:lpstr>
      <vt:lpstr>MAJ</vt:lpstr>
      <vt:lpstr>CZERWIEC</vt:lpstr>
      <vt:lpstr>LIPIEC</vt:lpstr>
      <vt:lpstr>DOSTOSOWANIA*</vt:lpstr>
      <vt:lpstr>DOSTOSOWANIA</vt:lpstr>
      <vt:lpstr>Prezentacja programu PowerPoint</vt:lpstr>
      <vt:lpstr>Prezentacja programu PowerPoint</vt:lpstr>
      <vt:lpstr>KTO MOŻE SKORZYSTAĆ  Z DOSTOSOWAŃ?</vt:lpstr>
      <vt:lpstr>KTO MOŻE SKORZYSTAĆ  Z DOSTOSOWAŃ?</vt:lpstr>
      <vt:lpstr>KTO MOŻE SKORZYSTAĆ  Z DOSTOSOWAŃ?</vt:lpstr>
      <vt:lpstr>KTO MOŻE SKORZYSTAĆ  Z DOSTOSOWAŃ?:</vt:lpstr>
      <vt:lpstr>KTO MOŻE SKORZYSTAĆ  Z DOSTOSOWAŃ?:</vt:lpstr>
      <vt:lpstr>WAŻNE STRONY: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– informacje dla rodziców uczniów klas 8</dc:title>
  <dc:creator>Katarzyna Dudzic</dc:creator>
  <cp:lastModifiedBy>Katarzyna Dudzic</cp:lastModifiedBy>
  <cp:revision>35</cp:revision>
  <dcterms:created xsi:type="dcterms:W3CDTF">2021-09-04T16:39:41Z</dcterms:created>
  <dcterms:modified xsi:type="dcterms:W3CDTF">2023-09-19T10:03:28Z</dcterms:modified>
</cp:coreProperties>
</file>