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6" r:id="rId10"/>
    <p:sldId id="277" r:id="rId11"/>
    <p:sldId id="278" r:id="rId12"/>
    <p:sldId id="279" r:id="rId13"/>
    <p:sldId id="280" r:id="rId14"/>
    <p:sldId id="263" r:id="rId15"/>
    <p:sldId id="264" r:id="rId16"/>
    <p:sldId id="265" r:id="rId17"/>
    <p:sldId id="266" r:id="rId18"/>
    <p:sldId id="267" r:id="rId19"/>
    <p:sldId id="273" r:id="rId20"/>
    <p:sldId id="274" r:id="rId21"/>
    <p:sldId id="269" r:id="rId22"/>
    <p:sldId id="270" r:id="rId23"/>
    <p:sldId id="281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oliniow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C057C10-9EF7-4925-AF59-6212274F6368}" type="datetimeFigureOut">
              <a:rPr lang="pl-PL" smtClean="0"/>
              <a:t>2020-06-29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98F06DF-07A6-4D00-A479-E4F8CB34E99C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604448" cy="139256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Zespół Edukacyjny nr 9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w Zielonej Górze 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5" y="1832320"/>
            <a:ext cx="3430397" cy="233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38" y="1847022"/>
            <a:ext cx="3440768" cy="18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29" y="3532810"/>
            <a:ext cx="1106107" cy="108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73" y="3537685"/>
            <a:ext cx="1159373" cy="115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8" y="4621334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Szkoła Podstawowa nr 11 z Oddziałami Integracyjnymi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im</a:t>
            </a:r>
            <a:r>
              <a:rPr lang="pl-PL" b="1" dirty="0">
                <a:solidFill>
                  <a:srgbClr val="C00000"/>
                </a:solidFill>
              </a:rPr>
              <a:t>. Kornela Makuszyńskiego </a:t>
            </a:r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w </a:t>
            </a:r>
            <a:r>
              <a:rPr lang="pl-PL" b="1" dirty="0">
                <a:solidFill>
                  <a:srgbClr val="C00000"/>
                </a:solidFill>
              </a:rPr>
              <a:t>Zielonej </a:t>
            </a:r>
            <a:r>
              <a:rPr lang="pl-PL" b="1" dirty="0" smtClean="0">
                <a:solidFill>
                  <a:srgbClr val="C00000"/>
                </a:solidFill>
              </a:rPr>
              <a:t>Górze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225073" y="4746915"/>
            <a:ext cx="364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Miejskie Przedszkole nr 46 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w Zielonej Górze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12087" y="5877272"/>
            <a:ext cx="874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0070C0"/>
                </a:solidFill>
              </a:rPr>
              <a:t>NASZA SZKOŁA </a:t>
            </a:r>
            <a:r>
              <a:rPr lang="pl-PL" b="1" i="1" dirty="0">
                <a:solidFill>
                  <a:srgbClr val="0070C0"/>
                </a:solidFill>
              </a:rPr>
              <a:t> </a:t>
            </a:r>
            <a:r>
              <a:rPr lang="pl-PL" b="1" i="1" dirty="0" smtClean="0">
                <a:solidFill>
                  <a:srgbClr val="0070C0"/>
                </a:solidFill>
              </a:rPr>
              <a:t>I  NASZE PRZEDSZKOLE  SĄ PIĘKNE, </a:t>
            </a:r>
          </a:p>
          <a:p>
            <a:pPr algn="ctr"/>
            <a:r>
              <a:rPr lang="pl-PL" b="1" i="1" dirty="0" smtClean="0">
                <a:solidFill>
                  <a:srgbClr val="0070C0"/>
                </a:solidFill>
              </a:rPr>
              <a:t>ZDROWE I BEZPIECZNE</a:t>
            </a:r>
            <a:endParaRPr lang="pl-PL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>
                <a:solidFill>
                  <a:srgbClr val="C00000"/>
                </a:solidFill>
              </a:rPr>
              <a:t>2018/19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1\Desktop\Promocja zdrowia\Promocja Zdrowia 2018-2019\Witaminy z naszej dyni\IMG_20181031_152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21736" y="35951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Witaminki z naszej dyni</a:t>
            </a:r>
            <a:endParaRPr lang="pl-PL" dirty="0"/>
          </a:p>
        </p:txBody>
      </p:sp>
      <p:pic>
        <p:nvPicPr>
          <p:cNvPr id="15363" name="Picture 3" descr="C:\Users\1\Desktop\Promocja zdrowia\Promocja Zdrowia 2018-2019\Woda - napój życia\DSCF8915-1024x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83" y="1998132"/>
            <a:ext cx="2844157" cy="18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598167" y="1628800"/>
            <a:ext cx="208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Woda-napój życia</a:t>
            </a:r>
            <a:endParaRPr lang="pl-PL" dirty="0"/>
          </a:p>
        </p:txBody>
      </p:sp>
      <p:pic>
        <p:nvPicPr>
          <p:cNvPr id="15364" name="Picture 4" descr="C:\Users\1\Desktop\Promocja zdrowia\Promocja Zdrowia 2018-2019\Zdrowym być, zdrowo żyć\DSCF7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66" y="1628800"/>
            <a:ext cx="2735279" cy="18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916870" y="3451180"/>
            <a:ext cx="309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Zdrowym być, zdrowo żyć</a:t>
            </a:r>
            <a:endParaRPr lang="pl-PL" dirty="0"/>
          </a:p>
        </p:txBody>
      </p:sp>
      <p:pic>
        <p:nvPicPr>
          <p:cNvPr id="15365" name="Picture 5" descr="C:\Users\1\Desktop\Promocja zdrowia\Promocja Zdrowia 2018-2019\Turniej Mikołajkowy\DSCF8752-1024x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9" y="4026261"/>
            <a:ext cx="3332999" cy="222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884865" y="609067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Turniej mikołajkowy</a:t>
            </a:r>
            <a:endParaRPr lang="pl-PL" dirty="0"/>
          </a:p>
        </p:txBody>
      </p:sp>
      <p:pic>
        <p:nvPicPr>
          <p:cNvPr id="15366" name="Picture 6" descr="C:\Users\1\Desktop\Promocja zdrowia\Promocja Zdrowia 2018-2019\Pierwsza pomoc nauka dla przedszkolaków\47075016_194634994798032_920059824335067545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32" y="4000266"/>
            <a:ext cx="3033431" cy="22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5148064" y="5965935"/>
            <a:ext cx="421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Pierwsza pomoc dla przedszkolaków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82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 smtClean="0">
                <a:solidFill>
                  <a:srgbClr val="C00000"/>
                </a:solidFill>
              </a:rPr>
              <a:t>2019/20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1\Desktop\Promocja zdrowia\Promocja Zdrowia 2019-2020\Bal karnawałowy\IMG_20200217_143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2676832" cy="20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Promocja zdrowia\Promocja Zdrowia 2019-2020\Chemia w zdrowiu, fizyka w technice\86457070_495594448058256_7514897388683657216_n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4" y="2091761"/>
            <a:ext cx="2829948" cy="212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398236" y="1484783"/>
            <a:ext cx="225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Chemia w zdrowiu, fizyka w technice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9512" y="33077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Bal karnawałowy</a:t>
            </a:r>
            <a:endParaRPr lang="pl-PL" dirty="0"/>
          </a:p>
        </p:txBody>
      </p:sp>
      <p:pic>
        <p:nvPicPr>
          <p:cNvPr id="16388" name="Picture 4" descr="C:\Users\1\Desktop\Promocja zdrowia\Promocja Zdrowia 2019-2020\Dbam o higienę\IMG_20200625_065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158" y="1340768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448423" y="3377277"/>
            <a:ext cx="215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Dbamy o higienę</a:t>
            </a:r>
            <a:endParaRPr lang="pl-PL" dirty="0"/>
          </a:p>
        </p:txBody>
      </p:sp>
      <p:pic>
        <p:nvPicPr>
          <p:cNvPr id="16389" name="Picture 5" descr="C:\Users\1\Desktop\Promocja zdrowia\Promocja Zdrowia 2019-2020\Dzień soków\DSCF1667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1" y="3951243"/>
            <a:ext cx="2830811" cy="21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56821" y="61079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soków</a:t>
            </a:r>
            <a:endParaRPr lang="pl-PL" dirty="0"/>
          </a:p>
        </p:txBody>
      </p:sp>
      <p:pic>
        <p:nvPicPr>
          <p:cNvPr id="16390" name="Picture 6" descr="C:\Users\1\Desktop\Promocja zdrowia\Promocja Zdrowia 2019-2020\Higiena jamy ustnej\84687794_213271669801662_469672390987192729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36" y="4485347"/>
            <a:ext cx="2757940" cy="206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388042" y="459794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Higiena jamy ustnej</a:t>
            </a:r>
            <a:endParaRPr lang="pl-PL" dirty="0"/>
          </a:p>
        </p:txBody>
      </p:sp>
      <p:pic>
        <p:nvPicPr>
          <p:cNvPr id="16391" name="Picture 7" descr="C:\Users\1\Desktop\Promocja zdrowia\Promocja Zdrowia 2019-2020\Kosz pełen jesiennych darów-śliwka\IMG_20191108_1015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31" y="3746609"/>
            <a:ext cx="2762666" cy="20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6215916" y="583420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Kosz pełen jesiennych darów-śliwka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30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>
                <a:solidFill>
                  <a:srgbClr val="C00000"/>
                </a:solidFill>
              </a:rPr>
              <a:t>2019/20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7410" name="Picture 2" descr="C:\Users\1\Desktop\Promocja zdrowia\Promocja Zdrowia 2019-2020\Mamo, tato, wolę wodę\IMG_20191120_092835_resized_20191202_09264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9" y="1953543"/>
            <a:ext cx="2780121" cy="208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48646" y="162339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Mamo, tato wolę wodę</a:t>
            </a:r>
            <a:endParaRPr lang="pl-PL" dirty="0"/>
          </a:p>
        </p:txBody>
      </p:sp>
      <p:pic>
        <p:nvPicPr>
          <p:cNvPr id="17411" name="Picture 3" descr="C:\Users\1\Desktop\Promocja zdrowia\Promocja Zdrowia 2019-2020\Muzyczne przerwy\IMG_20191118_113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942" y="1621086"/>
            <a:ext cx="2783194" cy="20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324419" y="3708482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Taneczne przerwy</a:t>
            </a:r>
          </a:p>
        </p:txBody>
      </p:sp>
      <p:pic>
        <p:nvPicPr>
          <p:cNvPr id="17412" name="Picture 4" descr="C:\Users\1\Desktop\Promocja zdrowia\Promocja Zdrowia 2019-2020\W zdrowym ciele, zdrowy duch\IMG_20191121_115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54" y="1528072"/>
            <a:ext cx="2907213" cy="21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007731" y="3237710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 zdrowym ciele, </a:t>
            </a:r>
          </a:p>
          <a:p>
            <a:r>
              <a:rPr lang="pl-PL" dirty="0" smtClean="0"/>
              <a:t>zdrowy duch</a:t>
            </a:r>
            <a:endParaRPr lang="pl-PL" dirty="0"/>
          </a:p>
        </p:txBody>
      </p:sp>
      <p:pic>
        <p:nvPicPr>
          <p:cNvPr id="17413" name="Picture 5" descr="C:\Users\1\Desktop\Promocja zdrowia\Promocja Zdrowia 2019-2020\Witaminy z naszej dyni\IMG_20191029_095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80" y="4288347"/>
            <a:ext cx="2782283" cy="20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36271" y="4365104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Witaminy z naszej dyni</a:t>
            </a:r>
            <a:endParaRPr lang="pl-PL" dirty="0"/>
          </a:p>
        </p:txBody>
      </p:sp>
      <p:pic>
        <p:nvPicPr>
          <p:cNvPr id="17414" name="Picture 6" descr="C:\Users\1\Desktop\Promocja zdrowia\Promocja Zdrowia 2019-2020\Woda napój życia\DSCF1329-1024x7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96" y="4288346"/>
            <a:ext cx="2703680" cy="202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826142" y="6040523"/>
            <a:ext cx="2181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Woda napój życia</a:t>
            </a:r>
            <a:endParaRPr lang="pl-PL" dirty="0"/>
          </a:p>
        </p:txBody>
      </p:sp>
      <p:pic>
        <p:nvPicPr>
          <p:cNvPr id="17415" name="Picture 7" descr="C:\Users\1\Desktop\Promocja zdrowia\Promocja Zdrowia 2019-2020\Zdrowe przekąski\DSCF1412-1024x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28" y="4077814"/>
            <a:ext cx="2616945" cy="19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540879" y="6040523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Zdrowe przekąski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748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>
                <a:solidFill>
                  <a:srgbClr val="C00000"/>
                </a:solidFill>
              </a:rPr>
              <a:t>2019/20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8434" name="Picture 2" descr="C:\Users\1\Desktop\Promocja zdrowia\Promocja Zdrowia 2019-2020\Zdrowie na talerzu\DSCF1702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4" y="160559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69683" y="1622560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Zdrowie na talerzu</a:t>
            </a:r>
            <a:endParaRPr lang="pl-PL" dirty="0"/>
          </a:p>
        </p:txBody>
      </p:sp>
      <p:pic>
        <p:nvPicPr>
          <p:cNvPr id="18435" name="Picture 3" descr="C:\Users\1\Desktop\Promocja zdrowia\Promocja Zdrowia 2019-2020\Zdrowo na sportowo\DSCF1366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97" y="1613915"/>
            <a:ext cx="2750793" cy="206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351820" y="363596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Zdrowo na sportowo</a:t>
            </a:r>
            <a:endParaRPr lang="pl-PL" dirty="0"/>
          </a:p>
        </p:txBody>
      </p:sp>
      <p:pic>
        <p:nvPicPr>
          <p:cNvPr id="18436" name="Picture 4" descr="C:\Users\1\Desktop\Promocja zdrowia\Promocja Zdrowia 2019-2020\Zdrowym być, zdrowo żyć\DSCF1312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24" y="1991892"/>
            <a:ext cx="2741574" cy="20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084169" y="1622560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Zdrowym być,  zdrowo żyć</a:t>
            </a:r>
            <a:endParaRPr lang="pl-PL" dirty="0"/>
          </a:p>
        </p:txBody>
      </p:sp>
      <p:pic>
        <p:nvPicPr>
          <p:cNvPr id="18437" name="Picture 5" descr="C:\Users\1\Desktop\Promocja zdrowia\Promocja Zdrowia 2019-2020\Żyj zdrowo i sportowo\WP_20190521_09_43_03_Ri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7" y="4048073"/>
            <a:ext cx="3740366" cy="21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68334" y="6095037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Żyj zdrowo i sportowo</a:t>
            </a:r>
            <a:endParaRPr lang="pl-PL" dirty="0"/>
          </a:p>
        </p:txBody>
      </p:sp>
      <p:pic>
        <p:nvPicPr>
          <p:cNvPr id="18438" name="Picture 6" descr="C:\Users\1\Desktop\Promocja zdrowia\Promocja Zdrowia 2019-2020\Paczka dla Ciapka\IMG_20191025_1354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32" y="4168014"/>
            <a:ext cx="2815585" cy="21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780497" y="6046944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Paczka dla Ciapka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247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34400" cy="9749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WSPÓŁPRACA  Z  RODZICAMI </a:t>
            </a:r>
            <a:br>
              <a:rPr lang="pl-PL" b="1" dirty="0" smtClean="0"/>
            </a:br>
            <a:r>
              <a:rPr lang="pl-PL" b="1" dirty="0" smtClean="0"/>
              <a:t>I   ŚRODOWISKIEM   LOKALNYM</a:t>
            </a:r>
            <a:endParaRPr lang="pl-PL" b="1" dirty="0"/>
          </a:p>
        </p:txBody>
      </p:sp>
      <p:pic>
        <p:nvPicPr>
          <p:cNvPr id="8194" name="Picture 2" descr="C:\Users\1\Desktop\Promocja zdrowia\Promocja Zdrowia 2019-2020\Zdrowo na sportowo\DSCF1369-1024x7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571813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Promocja zdrowia\Promocja Zdrowia 2018-2019\Goście z ZSiPKZ w Zielonej Górze\DSCF8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12" y="1916832"/>
            <a:ext cx="2874893" cy="191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Promocja zdrowia\Promocja Zdrowia 2018-2019\Goście z ZSiPKZ w Zielonej Górze\DSCF8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977162"/>
            <a:ext cx="2885747" cy="192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\Desktop\Promocja zdrowia\Promocja Zdrowia 2017-18\Mama i ja na sportowo\DSC029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584341" cy="19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1\Desktop\Promocja zdrowia\Promocja Zdrowia 2017-18\Rodzinne i bezpieczne zabawy winobraniowe\DSC04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7" y="4308108"/>
            <a:ext cx="2613494" cy="196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1\Desktop\Promocja zdrowia\Promocja Zdrowia 2017-18\Bezpieczna droga do szkoły\IMG_42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82" y="3969643"/>
            <a:ext cx="2696107" cy="202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43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04698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SZKOLENIA  SPOŁECZNOŚCI  SZKOLNEJ W  ZAKRESIE  PROMOCJI  ZDROWIA</a:t>
            </a:r>
            <a:endParaRPr lang="pl-PL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8" y="1484784"/>
            <a:ext cx="3024336" cy="20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1\Desktop\Promocja zdrowia\Promocja Zdrowia 2018-2019\Bezpieczna droga do szkoły\DSCF65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21134"/>
            <a:ext cx="3168443" cy="211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Promocja zdrowia\Promocja Zdrowia 2018-2019\Dzieci z cukrzycą są wśród nas\IMG_20200625_065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\Desktop\Promocja zdrowia\Promocja Zdrowia 2018-2019\Pierwsza pomoc\DSCF7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8" y="3861048"/>
            <a:ext cx="2895002" cy="19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1\Desktop\Promocja zdrowia\Promocja Zdrowia 2018-2019\Stop cyberprzemocy\DSCF79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51" y="4365104"/>
            <a:ext cx="281006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1\Desktop\Promocja zdrowia\Promocja Zdrowia 2018-2019\Szlachetna Paczka\DSCF8628-1024x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04" y="4254507"/>
            <a:ext cx="2731368" cy="18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2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04016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PRACA  SZKOLNEGO  KOORDYNATORA </a:t>
            </a:r>
            <a:br>
              <a:rPr lang="pl-PL" sz="2800" b="1" dirty="0" smtClean="0"/>
            </a:br>
            <a:r>
              <a:rPr lang="pl-PL" sz="2800" b="1" dirty="0" smtClean="0"/>
              <a:t>I  ZESPOŁU  PROMOCJI  ZDROWIA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95536" y="1772816"/>
            <a:ext cx="828092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600" dirty="0"/>
              <a:t>W latach 2017-2020 odbyło się wiele zaprotokołowanych spotkań zespołu promocji zdrowia oraz szkoleń </a:t>
            </a:r>
            <a:r>
              <a:rPr lang="pl-PL" sz="1600" dirty="0" smtClean="0"/>
              <a:t>dla Rady </a:t>
            </a:r>
            <a:r>
              <a:rPr lang="pl-PL" sz="1600" dirty="0"/>
              <a:t>Pedagogicznej. </a:t>
            </a:r>
          </a:p>
          <a:p>
            <a:pPr algn="just"/>
            <a:r>
              <a:rPr lang="pl-PL" sz="1600" dirty="0"/>
              <a:t>Przygotowano i przeprowadzono diagnozę potrzeb szkoły z zakresu edukacji zdrowotnej. </a:t>
            </a:r>
            <a:r>
              <a:rPr lang="pl-PL" sz="1600" dirty="0" smtClean="0"/>
              <a:t> </a:t>
            </a:r>
            <a:endParaRPr lang="pl-PL" sz="1600" dirty="0"/>
          </a:p>
          <a:p>
            <a:pPr algn="just"/>
            <a:r>
              <a:rPr lang="pl-PL" sz="1600" dirty="0" smtClean="0"/>
              <a:t>Ustalono </a:t>
            </a:r>
            <a:r>
              <a:rPr lang="pl-PL" sz="1600" dirty="0"/>
              <a:t>zakres działań </a:t>
            </a:r>
            <a:r>
              <a:rPr lang="pl-PL" sz="1600" dirty="0" smtClean="0"/>
              <a:t>i harmonogram pracy </a:t>
            </a:r>
            <a:r>
              <a:rPr lang="pl-PL" sz="1600" dirty="0"/>
              <a:t>zespołu </a:t>
            </a:r>
            <a:r>
              <a:rPr lang="pl-PL" sz="1600" dirty="0" smtClean="0"/>
              <a:t>w kolejnych latach, włączając </a:t>
            </a:r>
            <a:r>
              <a:rPr lang="pl-PL" sz="1600" dirty="0"/>
              <a:t>całą społeczność </a:t>
            </a:r>
            <a:r>
              <a:rPr lang="pl-PL" sz="1600" dirty="0" smtClean="0"/>
              <a:t>szkolną oraz środowisko lokalne. </a:t>
            </a:r>
            <a:endParaRPr lang="pl-PL" sz="1600" dirty="0"/>
          </a:p>
          <a:p>
            <a:pPr algn="just"/>
            <a:r>
              <a:rPr lang="pl-PL" sz="1600" dirty="0" smtClean="0"/>
              <a:t>Powołano </a:t>
            </a:r>
            <a:r>
              <a:rPr lang="pl-PL" sz="1600" dirty="0"/>
              <a:t>zespół osób odpowiedzialnych za poszczególne </a:t>
            </a:r>
            <a:r>
              <a:rPr lang="pl-PL" sz="1600" dirty="0" smtClean="0"/>
              <a:t>przedsięwzięcia.</a:t>
            </a:r>
          </a:p>
          <a:p>
            <a:pPr algn="just"/>
            <a:r>
              <a:rPr lang="pl-PL" sz="1600" dirty="0" smtClean="0"/>
              <a:t>Praca </a:t>
            </a:r>
            <a:r>
              <a:rPr lang="pl-PL" sz="1600" dirty="0"/>
              <a:t>zespołu </a:t>
            </a:r>
            <a:r>
              <a:rPr lang="pl-PL" sz="1600" dirty="0" smtClean="0"/>
              <a:t>w </a:t>
            </a:r>
            <a:r>
              <a:rPr lang="pl-PL" sz="1600" dirty="0"/>
              <a:t>trzech ostatnich latach była </a:t>
            </a:r>
            <a:r>
              <a:rPr lang="pl-PL" sz="1600" dirty="0" smtClean="0"/>
              <a:t>bardzo intensywna, </a:t>
            </a:r>
            <a:r>
              <a:rPr lang="pl-PL" sz="1600" dirty="0"/>
              <a:t>co znajduje swoje odzwierciedlenie w </a:t>
            </a:r>
            <a:r>
              <a:rPr lang="pl-PL" sz="1600" dirty="0" smtClean="0"/>
              <a:t>licznych </a:t>
            </a:r>
            <a:r>
              <a:rPr lang="pl-PL" sz="1600" dirty="0"/>
              <a:t>i </a:t>
            </a:r>
            <a:r>
              <a:rPr lang="pl-PL" sz="1600" dirty="0" smtClean="0"/>
              <a:t>różnorodnych działaniach </a:t>
            </a:r>
            <a:r>
              <a:rPr lang="pl-PL" sz="1600" dirty="0"/>
              <a:t>prozdrowotnych. </a:t>
            </a:r>
            <a:endParaRPr lang="pl-PL" sz="1600" dirty="0" smtClean="0"/>
          </a:p>
          <a:p>
            <a:pPr algn="just"/>
            <a:r>
              <a:rPr lang="pl-PL" sz="1600" dirty="0" smtClean="0"/>
              <a:t>Mieliśmy na celu ponowne </a:t>
            </a:r>
            <a:r>
              <a:rPr lang="pl-PL" sz="1600" dirty="0"/>
              <a:t>uzyskanie certyfikatu Szkoły Promującej Zdrowie.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474"/>
            <a:ext cx="1584176" cy="161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45" y="4581474"/>
            <a:ext cx="2304256" cy="167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85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MONITOROWANIE  SAMOPOCZUCIA SPOŁECZNOŚCI  SZKOLNEJ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484784"/>
            <a:ext cx="8518720" cy="5040560"/>
          </a:xfrm>
        </p:spPr>
        <p:txBody>
          <a:bodyPr>
            <a:normAutofit fontScale="47500" lnSpcReduction="20000"/>
          </a:bodyPr>
          <a:lstStyle/>
          <a:p>
            <a:pPr marL="0" lvl="0" indent="0" algn="just">
              <a:buNone/>
            </a:pPr>
            <a:r>
              <a:rPr lang="pl-PL" sz="2900" b="1" dirty="0">
                <a:solidFill>
                  <a:srgbClr val="C00000"/>
                </a:solidFill>
              </a:rPr>
              <a:t>Rok szkolny </a:t>
            </a:r>
            <a:r>
              <a:rPr lang="pl-PL" sz="2900" b="1" dirty="0" smtClean="0">
                <a:solidFill>
                  <a:srgbClr val="C00000"/>
                </a:solidFill>
              </a:rPr>
              <a:t>2017/2018</a:t>
            </a:r>
            <a:endParaRPr lang="pl-PL" sz="2900" dirty="0">
              <a:solidFill>
                <a:srgbClr val="C00000"/>
              </a:solidFill>
            </a:endParaRPr>
          </a:p>
          <a:p>
            <a:pPr lvl="0" algn="just"/>
            <a:r>
              <a:rPr lang="pl-PL" dirty="0"/>
              <a:t>Sposób </a:t>
            </a:r>
            <a:r>
              <a:rPr lang="pl-PL" dirty="0" smtClean="0"/>
              <a:t>monitorowania. </a:t>
            </a:r>
            <a:endParaRPr lang="pl-PL" dirty="0"/>
          </a:p>
          <a:p>
            <a:pPr marL="0" lvl="0" indent="0" algn="just">
              <a:buNone/>
            </a:pPr>
            <a:r>
              <a:rPr lang="pl-PL" dirty="0"/>
              <a:t>Obserwacja, wywiady, rozmowy z nauczycielami, pracownikami, uczniami </a:t>
            </a:r>
            <a:r>
              <a:rPr lang="pl-PL" dirty="0" smtClean="0"/>
              <a:t> </a:t>
            </a:r>
            <a:r>
              <a:rPr lang="pl-PL" dirty="0"/>
              <a:t>i rodzicami.</a:t>
            </a:r>
          </a:p>
          <a:p>
            <a:pPr lvl="0" algn="just"/>
            <a:r>
              <a:rPr lang="pl-PL" dirty="0"/>
              <a:t>Wyniki </a:t>
            </a:r>
            <a:r>
              <a:rPr lang="pl-PL" dirty="0" smtClean="0"/>
              <a:t>monitorowania</a:t>
            </a:r>
            <a:r>
              <a:rPr lang="pl-PL" dirty="0"/>
              <a:t>.</a:t>
            </a:r>
          </a:p>
          <a:p>
            <a:pPr marL="0" lvl="0" indent="0" algn="just">
              <a:buNone/>
            </a:pPr>
            <a:r>
              <a:rPr lang="pl-PL" dirty="0"/>
              <a:t>Ciężkie plecaki uczniów w mniemaniu społeczności szkolnej są efektem braku </a:t>
            </a:r>
            <a:r>
              <a:rPr lang="pl-PL" dirty="0" smtClean="0"/>
              <a:t>dbałości o </a:t>
            </a:r>
            <a:r>
              <a:rPr lang="pl-PL" dirty="0"/>
              <a:t>właściwą zawartość spakowanego plecaka oraz wagę samego plecaka.</a:t>
            </a:r>
          </a:p>
          <a:p>
            <a:pPr marL="0" indent="0" algn="just">
              <a:buNone/>
            </a:pPr>
            <a:endParaRPr lang="pl-PL" dirty="0">
              <a:solidFill>
                <a:srgbClr val="C00000"/>
              </a:solidFill>
            </a:endParaRPr>
          </a:p>
          <a:p>
            <a:pPr marL="0" lvl="0" indent="0" algn="just">
              <a:buNone/>
            </a:pPr>
            <a:r>
              <a:rPr lang="pl-PL" sz="2900" b="1" dirty="0">
                <a:solidFill>
                  <a:srgbClr val="C00000"/>
                </a:solidFill>
              </a:rPr>
              <a:t>Rok szkolny </a:t>
            </a:r>
            <a:r>
              <a:rPr lang="pl-PL" sz="2900" b="1" dirty="0" smtClean="0">
                <a:solidFill>
                  <a:srgbClr val="C00000"/>
                </a:solidFill>
              </a:rPr>
              <a:t>2018/2019</a:t>
            </a:r>
            <a:endParaRPr lang="pl-PL" sz="2900" dirty="0">
              <a:solidFill>
                <a:srgbClr val="C00000"/>
              </a:solidFill>
            </a:endParaRPr>
          </a:p>
          <a:p>
            <a:pPr lvl="0" algn="just"/>
            <a:r>
              <a:rPr lang="pl-PL" dirty="0"/>
              <a:t>Sposób </a:t>
            </a:r>
            <a:r>
              <a:rPr lang="pl-PL" dirty="0" smtClean="0"/>
              <a:t>monitorowania.</a:t>
            </a:r>
          </a:p>
          <a:p>
            <a:pPr marL="0" lvl="0" indent="0" algn="just">
              <a:buNone/>
            </a:pPr>
            <a:r>
              <a:rPr lang="pl-PL" dirty="0" smtClean="0"/>
              <a:t>Przeprowadzenie </a:t>
            </a:r>
            <a:r>
              <a:rPr lang="pl-PL" dirty="0"/>
              <a:t>ankiety wśród uczniów na starcie klasy IV i III dotyczące samopoczucia </a:t>
            </a:r>
            <a:r>
              <a:rPr lang="pl-PL" dirty="0" smtClean="0"/>
              <a:t>uczniów </a:t>
            </a:r>
            <a:r>
              <a:rPr lang="pl-PL" dirty="0"/>
              <a:t>w szkole.</a:t>
            </a:r>
          </a:p>
          <a:p>
            <a:pPr lvl="0" algn="just"/>
            <a:r>
              <a:rPr lang="pl-PL" dirty="0"/>
              <a:t>Wyniki </a:t>
            </a:r>
            <a:r>
              <a:rPr lang="pl-PL" dirty="0" smtClean="0"/>
              <a:t>monitorowania.</a:t>
            </a:r>
            <a:endParaRPr lang="pl-PL" dirty="0"/>
          </a:p>
          <a:p>
            <a:pPr marL="0" lvl="0" indent="0" algn="just">
              <a:buNone/>
            </a:pPr>
            <a:r>
              <a:rPr lang="pl-PL" dirty="0"/>
              <a:t>Niepokój i rozkojarzenie u dziecka wywołane brakiem zdrowego napoju – wody, na cały dzień pobytu dziecka w </a:t>
            </a:r>
            <a:r>
              <a:rPr lang="pl-PL" dirty="0" smtClean="0"/>
              <a:t>szkole. Nieumiejętność </a:t>
            </a:r>
            <a:r>
              <a:rPr lang="pl-PL" dirty="0"/>
              <a:t>gospodarowania przez dzieci sumami </a:t>
            </a:r>
            <a:r>
              <a:rPr lang="pl-PL" dirty="0" smtClean="0"/>
              <a:t>kieszonkowego.  Próba </a:t>
            </a:r>
            <a:r>
              <a:rPr lang="pl-PL" dirty="0"/>
              <a:t>„uatrakcyjnienia” własnych posiłków (słodkie gazowane napoje</a:t>
            </a:r>
            <a:r>
              <a:rPr lang="pl-PL" dirty="0" smtClean="0"/>
              <a:t>). Zaimponowanie </a:t>
            </a:r>
            <a:r>
              <a:rPr lang="pl-PL" dirty="0"/>
              <a:t>rówieśnikom.</a:t>
            </a:r>
          </a:p>
          <a:p>
            <a:pPr marL="0" indent="0" algn="just">
              <a:buNone/>
            </a:pPr>
            <a:endParaRPr lang="pl-PL" sz="2900" dirty="0">
              <a:solidFill>
                <a:srgbClr val="C00000"/>
              </a:solidFill>
            </a:endParaRPr>
          </a:p>
          <a:p>
            <a:pPr marL="0" lvl="0" indent="0" algn="just">
              <a:buNone/>
            </a:pPr>
            <a:r>
              <a:rPr lang="pl-PL" sz="2900" b="1" dirty="0">
                <a:solidFill>
                  <a:srgbClr val="C00000"/>
                </a:solidFill>
              </a:rPr>
              <a:t>Rok szkolny </a:t>
            </a:r>
            <a:r>
              <a:rPr lang="pl-PL" sz="2900" b="1" dirty="0" smtClean="0">
                <a:solidFill>
                  <a:srgbClr val="C00000"/>
                </a:solidFill>
              </a:rPr>
              <a:t>2019/2020</a:t>
            </a:r>
            <a:endParaRPr lang="pl-PL" sz="2900" dirty="0">
              <a:solidFill>
                <a:srgbClr val="C00000"/>
              </a:solidFill>
            </a:endParaRPr>
          </a:p>
          <a:p>
            <a:pPr lvl="0" algn="just"/>
            <a:r>
              <a:rPr lang="pl-PL" dirty="0"/>
              <a:t>Sposób </a:t>
            </a:r>
            <a:r>
              <a:rPr lang="pl-PL" dirty="0" smtClean="0"/>
              <a:t>monitorowania.</a:t>
            </a:r>
            <a:endParaRPr lang="pl-PL" dirty="0"/>
          </a:p>
          <a:p>
            <a:pPr marL="0" lvl="0" indent="0" algn="just">
              <a:buNone/>
            </a:pPr>
            <a:r>
              <a:rPr lang="pl-PL" dirty="0"/>
              <a:t>Obserwacja, wywiady, rozmowy z nauczycielami, pracownikami, uczniami  </a:t>
            </a:r>
            <a:r>
              <a:rPr lang="pl-PL" dirty="0" smtClean="0"/>
              <a:t>i </a:t>
            </a:r>
            <a:r>
              <a:rPr lang="pl-PL" dirty="0"/>
              <a:t>rodzicami, systematyczne śledzenie doniesień medialnych.</a:t>
            </a:r>
          </a:p>
          <a:p>
            <a:pPr lvl="0" algn="just"/>
            <a:r>
              <a:rPr lang="pl-PL" dirty="0"/>
              <a:t>Wyniki monitorowania: </a:t>
            </a:r>
          </a:p>
          <a:p>
            <a:pPr marL="0" lvl="0" indent="0" algn="just">
              <a:buNone/>
            </a:pPr>
            <a:r>
              <a:rPr lang="pl-PL" dirty="0"/>
              <a:t>Narastająca frustracja wynikająca ze znacznego wzrostu </a:t>
            </a:r>
            <a:r>
              <a:rPr lang="pl-PL" dirty="0" err="1"/>
              <a:t>zachorowań</a:t>
            </a:r>
            <a:r>
              <a:rPr lang="pl-PL" dirty="0"/>
              <a:t> na </a:t>
            </a:r>
            <a:r>
              <a:rPr lang="pl-PL" dirty="0" err="1"/>
              <a:t>koronawirus</a:t>
            </a:r>
            <a:r>
              <a:rPr lang="pl-PL" dirty="0"/>
              <a:t>.</a:t>
            </a:r>
          </a:p>
          <a:p>
            <a:pPr marL="0" indent="0" algn="just">
              <a:buNone/>
            </a:pPr>
            <a:r>
              <a:rPr lang="pl-PL" dirty="0"/>
              <a:t>Zastąpienie kontaktów międzyludzkich korzystaniem z urządzeń elektronicznych, wprowadzenie zdalnego nauczania, powoduje osłabienie pozytywnych emocji względem drugiego człowieka, zaburzenie odbierania realnego świata, zaburzenie sytemu wartościowania.</a:t>
            </a:r>
          </a:p>
        </p:txBody>
      </p:sp>
    </p:spTree>
    <p:extLst>
      <p:ext uri="{BB962C8B-B14F-4D97-AF65-F5344CB8AC3E}">
        <p14:creationId xmlns:p14="http://schemas.microsoft.com/office/powerpoint/2010/main" val="134534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36152" cy="1040160"/>
          </a:xfrm>
        </p:spPr>
        <p:txBody>
          <a:bodyPr>
            <a:noAutofit/>
          </a:bodyPr>
          <a:lstStyle/>
          <a:p>
            <a:pPr lvl="0"/>
            <a:r>
              <a:rPr lang="pl-PL" sz="2800" b="1" dirty="0" smtClean="0"/>
              <a:t>WYNIKI   EWALUACJI  DZIAŁAŃ  SZKOŁY  PROMUJĄCEJ  ZDROWIE - </a:t>
            </a:r>
            <a:r>
              <a:rPr lang="pl-PL" sz="2800" b="1" dirty="0" smtClean="0">
                <a:solidFill>
                  <a:srgbClr val="C00000"/>
                </a:solidFill>
              </a:rPr>
              <a:t>rok szk. 2017/2018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pl-PL" sz="2900" b="1" dirty="0">
                <a:solidFill>
                  <a:srgbClr val="C00000"/>
                </a:solidFill>
              </a:rPr>
              <a:t>Narzędzia użyte do </a:t>
            </a:r>
            <a:r>
              <a:rPr lang="pl-PL" sz="2900" b="1" dirty="0" smtClean="0">
                <a:solidFill>
                  <a:srgbClr val="C00000"/>
                </a:solidFill>
              </a:rPr>
              <a:t>ewaluacji: </a:t>
            </a:r>
            <a:endParaRPr lang="pl-PL" sz="2900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kwestionariusze obserwacji,</a:t>
            </a:r>
          </a:p>
          <a:p>
            <a:pPr lvl="0"/>
            <a:r>
              <a:rPr lang="pl-PL" dirty="0"/>
              <a:t>kwestionariusze wywiadów, </a:t>
            </a:r>
          </a:p>
          <a:p>
            <a:pPr lvl="0"/>
            <a:r>
              <a:rPr lang="pl-PL" dirty="0"/>
              <a:t>ankiety,</a:t>
            </a:r>
          </a:p>
          <a:p>
            <a:pPr lvl="0"/>
            <a:r>
              <a:rPr lang="pl-PL" dirty="0"/>
              <a:t>ważenie plecaków,</a:t>
            </a:r>
          </a:p>
          <a:p>
            <a:pPr lvl="0"/>
            <a:r>
              <a:rPr lang="pl-PL" dirty="0"/>
              <a:t>analiza dokumentów</a:t>
            </a:r>
            <a:r>
              <a:rPr lang="pl-PL" dirty="0" smtClean="0"/>
              <a:t>.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r>
              <a:rPr lang="pl-PL" sz="2900" b="1" dirty="0">
                <a:solidFill>
                  <a:srgbClr val="C00000"/>
                </a:solidFill>
              </a:rPr>
              <a:t>Wnioski z </a:t>
            </a:r>
            <a:r>
              <a:rPr lang="pl-PL" sz="2900" b="1" dirty="0" smtClean="0">
                <a:solidFill>
                  <a:srgbClr val="C00000"/>
                </a:solidFill>
              </a:rPr>
              <a:t>ewaluacji.</a:t>
            </a:r>
            <a:endParaRPr lang="pl-PL" sz="2900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Należy umożliwić pozostawianie w klasie podręczników,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/>
              <a:t> </a:t>
            </a:r>
            <a:r>
              <a:rPr lang="pl-PL" dirty="0" smtClean="0"/>
              <a:t>      ćwiczeń </a:t>
            </a:r>
            <a:r>
              <a:rPr lang="pl-PL" dirty="0"/>
              <a:t>i zeszytów oraz przyborów plastycznych.</a:t>
            </a:r>
          </a:p>
          <a:p>
            <a:pPr lvl="0"/>
            <a:r>
              <a:rPr lang="pl-PL" dirty="0"/>
              <a:t>Kontynuowanie ustaleń z rodzicami sposobu zaopatrywania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/>
              <a:t> </a:t>
            </a:r>
            <a:r>
              <a:rPr lang="pl-PL" dirty="0" smtClean="0"/>
              <a:t>      dzieci </a:t>
            </a:r>
            <a:r>
              <a:rPr lang="pl-PL" dirty="0"/>
              <a:t>w wodę mineralną.</a:t>
            </a:r>
          </a:p>
          <a:p>
            <a:pPr lvl="0"/>
            <a:r>
              <a:rPr lang="pl-PL" dirty="0"/>
              <a:t>Wskazać niezbędne wyposażenie uczniowskiego piórnika.</a:t>
            </a:r>
          </a:p>
          <a:p>
            <a:pPr lvl="0"/>
            <a:r>
              <a:rPr lang="pl-PL" dirty="0"/>
              <a:t>Uwrażliwianie rodziców i uczniów na pakowanie plecaka według planu lekcji.</a:t>
            </a:r>
          </a:p>
          <a:p>
            <a:pPr lvl="0"/>
            <a:r>
              <a:rPr lang="pl-PL" dirty="0"/>
              <a:t>Uświadomić rodzicom, jak ważny jest zakup „odpowiedniego” plecaka dla dziecka – wystarczy usztywniony tył plecaka i pikowane szelki</a:t>
            </a:r>
            <a:r>
              <a:rPr lang="pl-PL" dirty="0" smtClean="0"/>
              <a:t>.</a:t>
            </a:r>
            <a:endParaRPr lang="pl-PL" dirty="0"/>
          </a:p>
          <a:p>
            <a:pPr lvl="0"/>
            <a:r>
              <a:rPr lang="pl-PL" dirty="0"/>
              <a:t>Podjąć różnorodne działania prowadzące do tego, by uczniowie nosili „spakowane plecaki”, których ciężar nie przekracza 10% wagi dziecka</a:t>
            </a:r>
            <a:r>
              <a:rPr lang="pl-PL" dirty="0" smtClean="0"/>
              <a:t>.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r>
              <a:rPr lang="pl-PL" sz="2900" b="1" dirty="0">
                <a:solidFill>
                  <a:srgbClr val="C00000"/>
                </a:solidFill>
              </a:rPr>
              <a:t>Efekty podjętych </a:t>
            </a:r>
            <a:r>
              <a:rPr lang="pl-PL" sz="2900" b="1" dirty="0" smtClean="0">
                <a:solidFill>
                  <a:srgbClr val="C00000"/>
                </a:solidFill>
              </a:rPr>
              <a:t>działań.</a:t>
            </a:r>
            <a:endParaRPr lang="pl-PL" sz="2900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Nieznaczne zmniejszenie wagi spakowanych plecaków.</a:t>
            </a:r>
          </a:p>
          <a:p>
            <a:pPr lvl="0"/>
            <a:r>
              <a:rPr lang="pl-PL" dirty="0"/>
              <a:t>Uświadomienie rodzicom konieczności zakupu swojemu dziecku „lekkiego plecaka”.</a:t>
            </a:r>
          </a:p>
          <a:p>
            <a:pPr lvl="0"/>
            <a:r>
              <a:rPr lang="pl-PL" dirty="0"/>
              <a:t>Zaangażowanie w przestrzeganie zasad „odchudzania” plecaków (pozostawianie w klasie podręczników, ćwiczeń i zeszytów oraz przyborów plastycznych).</a:t>
            </a:r>
          </a:p>
        </p:txBody>
      </p:sp>
      <p:pic>
        <p:nvPicPr>
          <p:cNvPr id="5122" name="Picture 2" descr="C:\Users\1\Desktop\Promocja zdrowia\Promocja Zdrowia 2017-18\Lekki plecak\DSCF2113-1024x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61835"/>
            <a:ext cx="2592288" cy="24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Promocja zdrowia\Promocja Zdrowia 2017-18\Lekki plecak\DSCF2118-1024x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34151"/>
            <a:ext cx="1956889" cy="14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502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23297" cy="936104"/>
          </a:xfrm>
        </p:spPr>
        <p:txBody>
          <a:bodyPr>
            <a:noAutofit/>
          </a:bodyPr>
          <a:lstStyle/>
          <a:p>
            <a:r>
              <a:rPr lang="pl-PL" sz="2800" b="1" dirty="0"/>
              <a:t>WYNIKI   EWALUACJI  DZIAŁAŃ  SZKOŁY  PROMUJĄCEJ  ZDROWIE - </a:t>
            </a:r>
            <a:r>
              <a:rPr lang="pl-PL" sz="2800" b="1" dirty="0" smtClean="0">
                <a:solidFill>
                  <a:srgbClr val="C00000"/>
                </a:solidFill>
              </a:rPr>
              <a:t>rok szk.2018/2019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8302696" cy="457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pl-PL" b="1" dirty="0" smtClean="0">
                <a:solidFill>
                  <a:srgbClr val="C00000"/>
                </a:solidFill>
              </a:rPr>
              <a:t>Narzędzia </a:t>
            </a:r>
            <a:r>
              <a:rPr lang="pl-PL" b="1" dirty="0">
                <a:solidFill>
                  <a:srgbClr val="C00000"/>
                </a:solidFill>
              </a:rPr>
              <a:t>użyte do </a:t>
            </a:r>
            <a:r>
              <a:rPr lang="pl-PL" b="1" dirty="0" smtClean="0">
                <a:solidFill>
                  <a:srgbClr val="C00000"/>
                </a:solidFill>
              </a:rPr>
              <a:t>ewaluacji:</a:t>
            </a:r>
            <a:endParaRPr lang="pl-PL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kwestionariusze obserwacji,</a:t>
            </a:r>
          </a:p>
          <a:p>
            <a:pPr lvl="0"/>
            <a:r>
              <a:rPr lang="pl-PL" dirty="0"/>
              <a:t>kwestionariusze wywiadów, </a:t>
            </a:r>
          </a:p>
          <a:p>
            <a:pPr lvl="0"/>
            <a:r>
              <a:rPr lang="pl-PL" dirty="0"/>
              <a:t>analiza </a:t>
            </a:r>
            <a:r>
              <a:rPr lang="pl-PL" dirty="0" smtClean="0"/>
              <a:t>dokumentów.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Wnioski z </a:t>
            </a:r>
            <a:r>
              <a:rPr lang="pl-PL" b="1" dirty="0" smtClean="0">
                <a:solidFill>
                  <a:srgbClr val="C00000"/>
                </a:solidFill>
              </a:rPr>
              <a:t>ewaluacji.</a:t>
            </a:r>
            <a:endParaRPr lang="pl-PL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Dobrze wykonujemy dystrybucję wody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 smtClean="0"/>
              <a:t>      „</a:t>
            </a:r>
            <a:r>
              <a:rPr lang="pl-PL" dirty="0"/>
              <a:t>zdrowych napojów”, soków owocowo – </a:t>
            </a:r>
            <a:endParaRPr lang="pl-PL" dirty="0" smtClean="0"/>
          </a:p>
          <a:p>
            <a:pPr marL="0" lvl="0" indent="0">
              <a:buNone/>
            </a:pPr>
            <a:r>
              <a:rPr lang="pl-PL" dirty="0" smtClean="0"/>
              <a:t>     warzywnych </a:t>
            </a:r>
            <a:r>
              <a:rPr lang="pl-PL" dirty="0"/>
              <a:t>w szkole.</a:t>
            </a:r>
          </a:p>
          <a:p>
            <a:pPr lvl="0"/>
            <a:r>
              <a:rPr lang="pl-PL" dirty="0"/>
              <a:t>Nasze słabości, to przynoszenie do szkoły przez dzieci, słodkich gazowanych napojów.</a:t>
            </a:r>
          </a:p>
          <a:p>
            <a:pPr lvl="0"/>
            <a:r>
              <a:rPr lang="pl-PL" dirty="0"/>
              <a:t>Oczekiwania względem szkoły, to kontynuowanie działań i stałe propagowanie picia wody</a:t>
            </a:r>
            <a:r>
              <a:rPr lang="pl-PL" dirty="0" smtClean="0"/>
              <a:t>.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Efekty podjętych </a:t>
            </a:r>
            <a:r>
              <a:rPr lang="pl-PL" b="1" dirty="0" smtClean="0">
                <a:solidFill>
                  <a:srgbClr val="C00000"/>
                </a:solidFill>
              </a:rPr>
              <a:t>działań.</a:t>
            </a:r>
            <a:endParaRPr lang="pl-PL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Wymiana asortymentu w automatach oraz sklepiku szkolnym na wodę i zdrowe napoje.</a:t>
            </a:r>
          </a:p>
          <a:p>
            <a:pPr lvl="0"/>
            <a:r>
              <a:rPr lang="pl-PL" dirty="0"/>
              <a:t>Wprowadzenie wody jako dodatek do obiadu zamiast słodkich napojów (soków, kompotów).</a:t>
            </a:r>
          </a:p>
          <a:p>
            <a:pPr lvl="0"/>
            <a:r>
              <a:rPr lang="pl-PL" dirty="0"/>
              <a:t>Zdyscyplinowanie rodziców w zakresie przygotowywania drugiego śniadania, które jest spożywane w grupie rówieśniczej w stołówce szkolnej oraz wyposażenia dziecka w wodę.</a:t>
            </a:r>
          </a:p>
          <a:p>
            <a:pPr lvl="0"/>
            <a:r>
              <a:rPr lang="pl-PL" dirty="0"/>
              <a:t>Wzbogacenie diety uczniów szkoły o codziennie spożywane mleko, warzywa </a:t>
            </a:r>
            <a:r>
              <a:rPr lang="pl-PL" dirty="0" smtClean="0"/>
              <a:t> </a:t>
            </a:r>
            <a:r>
              <a:rPr lang="pl-PL" dirty="0"/>
              <a:t>i owoce – programy dla szkół: „Pij mleko”, „Warzywa i owoce w szkole”.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146" name="Picture 2" descr="C:\Users\1\Desktop\Promocja zdrowia\Promocja Zdrowia 2018-2019\Woda - napój życia\DSCF8928-683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0" y="1782009"/>
            <a:ext cx="1080120" cy="161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Promocja zdrowia\Promocja Zdrowia 2018-2019\Woda - napój życia\DSCF8917-1024x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81" y="1721533"/>
            <a:ext cx="2609236" cy="17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9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008112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REALIZACJA  CELÓW  PRIORYTETOWYCH </a:t>
            </a:r>
            <a:br>
              <a:rPr lang="pl-PL" sz="2800" b="1" dirty="0" smtClean="0"/>
            </a:br>
            <a:r>
              <a:rPr lang="pl-PL" sz="2800" b="1" dirty="0" smtClean="0"/>
              <a:t>W  ROKU  SZKOLNYM  </a:t>
            </a:r>
            <a:r>
              <a:rPr lang="pl-PL" sz="2800" b="1" dirty="0" smtClean="0">
                <a:solidFill>
                  <a:srgbClr val="C00000"/>
                </a:solidFill>
              </a:rPr>
              <a:t>2017/18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95536" y="1700808"/>
            <a:ext cx="8352928" cy="449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</a:rPr>
              <a:t>Wyłoniony problem </a:t>
            </a:r>
            <a:r>
              <a:rPr lang="pl-PL" sz="2000" b="1" dirty="0" smtClean="0">
                <a:solidFill>
                  <a:srgbClr val="C00000"/>
                </a:solidFill>
              </a:rPr>
              <a:t>priorytetowy</a:t>
            </a:r>
          </a:p>
          <a:p>
            <a:pPr marL="0" indent="0">
              <a:buNone/>
            </a:pPr>
            <a:endParaRPr lang="pl-PL" sz="1200" u="sng" dirty="0"/>
          </a:p>
          <a:p>
            <a:pPr marL="0" indent="0" algn="just">
              <a:buNone/>
            </a:pPr>
            <a:r>
              <a:rPr lang="pl-PL" sz="1800" dirty="0"/>
              <a:t>Przesiewowe ważenie uczniów, sprawdzenie im wzroku i wypełnienie bilansów zdrowia ucznia przez pielęgniarkę szkolną oraz sugestie członków szkolnego zespołu do spraw promocji zdrowia wskazały, iż wielu uczniów ma nadwagę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i </a:t>
            </a:r>
            <a:r>
              <a:rPr lang="pl-PL" sz="1800" dirty="0"/>
              <a:t>wady postawy.  </a:t>
            </a:r>
            <a:r>
              <a:rPr lang="pl-PL" sz="1800" dirty="0" smtClean="0"/>
              <a:t>Nauczyciele </a:t>
            </a:r>
            <a:r>
              <a:rPr lang="pl-PL" sz="1800" dirty="0"/>
              <a:t>uczący w klasach starszych oraz młodszych, po wnikliwej obserwacji swoich podopiecznych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w </a:t>
            </a:r>
            <a:r>
              <a:rPr lang="pl-PL" sz="1800" dirty="0"/>
              <a:t>trakcie lekcji, przerw zgłosili problem zbyt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ciężkich </a:t>
            </a:r>
            <a:r>
              <a:rPr lang="pl-PL" sz="1800" dirty="0"/>
              <a:t>plecaków uczniowskich, </a:t>
            </a:r>
            <a:r>
              <a:rPr lang="pl-PL" sz="1800" dirty="0" smtClean="0"/>
              <a:t>z </a:t>
            </a:r>
            <a:r>
              <a:rPr lang="pl-PL" sz="1800" dirty="0"/>
              <a:t>którymi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codziennie </a:t>
            </a:r>
            <a:r>
              <a:rPr lang="pl-PL" sz="1800" dirty="0"/>
              <a:t>przychodzą do szkoły. </a:t>
            </a:r>
          </a:p>
          <a:p>
            <a:pPr marL="0" indent="0" algn="just">
              <a:buNone/>
            </a:pPr>
            <a:r>
              <a:rPr lang="pl-PL" sz="1800" dirty="0" smtClean="0"/>
              <a:t>Wywiady</a:t>
            </a:r>
            <a:r>
              <a:rPr lang="pl-PL" sz="1800" dirty="0"/>
              <a:t>, </a:t>
            </a:r>
            <a:r>
              <a:rPr lang="pl-PL" sz="1800" dirty="0" smtClean="0"/>
              <a:t>rozmowy </a:t>
            </a:r>
            <a:r>
              <a:rPr lang="pl-PL" sz="1800" dirty="0"/>
              <a:t>z uczniami i rodzicami,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potwierdziły </a:t>
            </a:r>
            <a:r>
              <a:rPr lang="pl-PL" sz="1800" dirty="0"/>
              <a:t>brak nawyku pakowania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plecaka </a:t>
            </a:r>
            <a:r>
              <a:rPr lang="pl-PL" sz="1800" dirty="0"/>
              <a:t>wyłącznie w zgodzie z planem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lekcji</a:t>
            </a:r>
            <a:r>
              <a:rPr lang="pl-PL" sz="1800" dirty="0"/>
              <a:t>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C:\Users\1\Desktop\entry-to-school-2454153_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60796"/>
            <a:ext cx="248832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backpack-4347421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44" y="4653136"/>
            <a:ext cx="1364103" cy="16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936104"/>
          </a:xfrm>
        </p:spPr>
        <p:txBody>
          <a:bodyPr>
            <a:noAutofit/>
          </a:bodyPr>
          <a:lstStyle/>
          <a:p>
            <a:r>
              <a:rPr lang="pl-PL" sz="2800" b="1" dirty="0"/>
              <a:t>WYNIKI   EWALUACJI  DZIAŁAŃ  SZKOŁY  PROMUJĄCEJ  ZDROWIE </a:t>
            </a:r>
            <a:r>
              <a:rPr lang="pl-PL" sz="2800" b="1" dirty="0" smtClean="0"/>
              <a:t>– </a:t>
            </a:r>
            <a:r>
              <a:rPr lang="pl-PL" sz="2800" b="1" dirty="0" smtClean="0">
                <a:solidFill>
                  <a:srgbClr val="C00000"/>
                </a:solidFill>
              </a:rPr>
              <a:t>rok szk.2019/2020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80370" y="1495912"/>
            <a:ext cx="8612110" cy="5328592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pl-PL" sz="2900" b="1" dirty="0" smtClean="0">
                <a:solidFill>
                  <a:srgbClr val="C00000"/>
                </a:solidFill>
              </a:rPr>
              <a:t>Narzędzia </a:t>
            </a:r>
            <a:r>
              <a:rPr lang="pl-PL" sz="2900" b="1" dirty="0">
                <a:solidFill>
                  <a:srgbClr val="C00000"/>
                </a:solidFill>
              </a:rPr>
              <a:t>użyte do </a:t>
            </a:r>
            <a:r>
              <a:rPr lang="pl-PL" sz="2900" b="1" dirty="0" smtClean="0">
                <a:solidFill>
                  <a:srgbClr val="C00000"/>
                </a:solidFill>
              </a:rPr>
              <a:t>ewaluacji:</a:t>
            </a:r>
            <a:endParaRPr lang="pl-PL" sz="2900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kwestionariusze obserwacji,</a:t>
            </a:r>
          </a:p>
          <a:p>
            <a:pPr lvl="0"/>
            <a:r>
              <a:rPr lang="pl-PL" dirty="0"/>
              <a:t>kwestionariusze wywiadów, </a:t>
            </a:r>
          </a:p>
          <a:p>
            <a:pPr lvl="0"/>
            <a:r>
              <a:rPr lang="pl-PL" dirty="0"/>
              <a:t>analiza dokumentów,</a:t>
            </a:r>
          </a:p>
          <a:p>
            <a:pPr lvl="0"/>
            <a:r>
              <a:rPr lang="pl-PL" dirty="0"/>
              <a:t>doniesienia medialne</a:t>
            </a:r>
            <a:r>
              <a:rPr lang="pl-PL" dirty="0" smtClean="0"/>
              <a:t>.</a:t>
            </a:r>
          </a:p>
          <a:p>
            <a:pPr marL="0" lvl="0" indent="0">
              <a:buNone/>
            </a:pPr>
            <a:endParaRPr lang="pl-PL" sz="2100" dirty="0"/>
          </a:p>
          <a:p>
            <a:pPr marL="0" lvl="0" indent="0">
              <a:buNone/>
            </a:pPr>
            <a:r>
              <a:rPr lang="pl-PL" sz="2900" b="1" dirty="0">
                <a:solidFill>
                  <a:srgbClr val="C00000"/>
                </a:solidFill>
              </a:rPr>
              <a:t>Wnioski </a:t>
            </a:r>
            <a:r>
              <a:rPr lang="pl-PL" sz="2900" b="1" dirty="0" smtClean="0">
                <a:solidFill>
                  <a:srgbClr val="C00000"/>
                </a:solidFill>
              </a:rPr>
              <a:t> z ewaluacji.</a:t>
            </a:r>
            <a:endParaRPr lang="pl-PL" sz="2900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Merytorycznie ustalone procedury </a:t>
            </a:r>
            <a:r>
              <a:rPr lang="pl-PL" dirty="0" smtClean="0"/>
              <a:t>postępowania </a:t>
            </a:r>
          </a:p>
          <a:p>
            <a:pPr marL="0" lvl="0" indent="0">
              <a:buNone/>
            </a:pPr>
            <a:r>
              <a:rPr lang="pl-PL" dirty="0"/>
              <a:t> </a:t>
            </a:r>
            <a:r>
              <a:rPr lang="pl-PL" dirty="0" smtClean="0"/>
              <a:t>      w </a:t>
            </a:r>
            <a:r>
              <a:rPr lang="pl-PL" dirty="0"/>
              <a:t>sytuacjach zagrożenia, </a:t>
            </a:r>
            <a:r>
              <a:rPr lang="pl-PL" dirty="0" smtClean="0"/>
              <a:t>są odpowiednio </a:t>
            </a:r>
            <a:r>
              <a:rPr lang="pl-PL" dirty="0"/>
              <a:t>wdrożone </a:t>
            </a:r>
            <a:r>
              <a:rPr lang="pl-PL" dirty="0" smtClean="0"/>
              <a:t>w </a:t>
            </a:r>
            <a:r>
              <a:rPr lang="pl-PL" dirty="0"/>
              <a:t>życie </a:t>
            </a:r>
            <a:r>
              <a:rPr lang="pl-PL" dirty="0" smtClean="0"/>
              <a:t> społeczności </a:t>
            </a:r>
            <a:r>
              <a:rPr lang="pl-PL" dirty="0"/>
              <a:t>szkolnej.</a:t>
            </a:r>
          </a:p>
          <a:p>
            <a:pPr lvl="0"/>
            <a:r>
              <a:rPr lang="pl-PL" dirty="0"/>
              <a:t>Dobrze przestrzegamy wprowadzone Rozporządzeniami </a:t>
            </a:r>
            <a:r>
              <a:rPr lang="pl-PL" dirty="0" smtClean="0"/>
              <a:t>Dyrektora </a:t>
            </a:r>
            <a:r>
              <a:rPr lang="pl-PL" dirty="0"/>
              <a:t>regulaminy dotyczące reżimu sanitarnego, używania preparatów dezynfekujących, wchodzenia uczniów, rodziców i pracowników do szkoły, higienicznego korzystania z toalet.</a:t>
            </a:r>
          </a:p>
          <a:p>
            <a:pPr lvl="0"/>
            <a:r>
              <a:rPr lang="pl-PL" dirty="0"/>
              <a:t>Nasze słabości to duża liczba uczniów oraz budynki szkolne i przedszkolne, w których musimy zapewnić higieniczną i bezpieczną naukę i zabawę</a:t>
            </a:r>
            <a:r>
              <a:rPr lang="pl-PL" dirty="0" smtClean="0"/>
              <a:t>.</a:t>
            </a:r>
          </a:p>
          <a:p>
            <a:pPr marL="0" lvl="0" indent="0">
              <a:buNone/>
            </a:pPr>
            <a:endParaRPr lang="pl-PL" sz="2100" dirty="0"/>
          </a:p>
          <a:p>
            <a:pPr marL="0" lvl="0" indent="0">
              <a:buNone/>
            </a:pPr>
            <a:r>
              <a:rPr lang="pl-PL" sz="2900" b="1" dirty="0">
                <a:solidFill>
                  <a:srgbClr val="C00000"/>
                </a:solidFill>
              </a:rPr>
              <a:t>Efekty podjętych </a:t>
            </a:r>
            <a:r>
              <a:rPr lang="pl-PL" sz="2900" b="1" dirty="0" smtClean="0">
                <a:solidFill>
                  <a:srgbClr val="C00000"/>
                </a:solidFill>
              </a:rPr>
              <a:t>działań.</a:t>
            </a:r>
            <a:endParaRPr lang="pl-PL" sz="2900" b="1" dirty="0">
              <a:solidFill>
                <a:srgbClr val="C00000"/>
              </a:solidFill>
            </a:endParaRPr>
          </a:p>
          <a:p>
            <a:pPr lvl="0"/>
            <a:r>
              <a:rPr lang="pl-PL" dirty="0"/>
              <a:t>Brak </a:t>
            </a:r>
            <a:r>
              <a:rPr lang="pl-PL" dirty="0" err="1"/>
              <a:t>zachorowań</a:t>
            </a:r>
            <a:r>
              <a:rPr lang="pl-PL" dirty="0"/>
              <a:t> wśród społeczności szkolnej.</a:t>
            </a:r>
          </a:p>
          <a:p>
            <a:pPr lvl="0"/>
            <a:r>
              <a:rPr lang="pl-PL" dirty="0"/>
              <a:t>Znajomość procedur postępowania uczniów, rodziców i pracowników szkoły w sytuacjach zagrożenia.</a:t>
            </a:r>
          </a:p>
          <a:p>
            <a:pPr lvl="0"/>
            <a:r>
              <a:rPr lang="pl-PL" dirty="0"/>
              <a:t>Pracownicy szkoły znają zasady udzielania pierwszej pomocy z użyciem półautomatycznego defibrylatora zewnętrznego (AED).</a:t>
            </a:r>
          </a:p>
          <a:p>
            <a:pPr lvl="0"/>
            <a:r>
              <a:rPr lang="pl-PL" dirty="0"/>
              <a:t>Uczniowie przestrzegają instrukcji bezpiecznego korzystania ze środków dezynfekujących.</a:t>
            </a:r>
          </a:p>
          <a:p>
            <a:pPr lvl="0"/>
            <a:r>
              <a:rPr lang="pl-PL" dirty="0"/>
              <a:t>Zakaz wchodzenia rodziców do szkoły i przedszkola.</a:t>
            </a:r>
          </a:p>
          <a:p>
            <a:pPr lvl="0"/>
            <a:r>
              <a:rPr lang="pl-PL" dirty="0"/>
              <a:t>Świadomość rodziców o konieczności zdalnego nauczania ich dzieci.</a:t>
            </a:r>
          </a:p>
          <a:p>
            <a:pPr lvl="0"/>
            <a:r>
              <a:rPr lang="pl-PL" dirty="0"/>
              <a:t>Dbałość o higieniczne korzystanie z urządzeń elektronicznych podczas zdalnego nauczania (prawidłowa postawa ciała, przerwy).</a:t>
            </a:r>
          </a:p>
          <a:p>
            <a:r>
              <a:rPr lang="pl-PL" dirty="0"/>
              <a:t>Przestrzeganie reżimu sanitarnego przez społeczność szkolną podczas </a:t>
            </a:r>
            <a:r>
              <a:rPr lang="pl-PL" dirty="0" smtClean="0"/>
              <a:t>egzaminu </a:t>
            </a:r>
            <a:r>
              <a:rPr lang="pl-PL" dirty="0"/>
              <a:t>uczniów klas VIII.</a:t>
            </a:r>
          </a:p>
        </p:txBody>
      </p:sp>
      <p:pic>
        <p:nvPicPr>
          <p:cNvPr id="7170" name="Picture 2" descr="C:\Users\1\Desktop\Promocja zdrowia\Promocja Zdrowia 2019-2020\Higiena jamy ustnej\84687794_213271669801662_469672390987192729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51546"/>
            <a:ext cx="2125303" cy="15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Promocja zdrowia\Promocja Zdrowia 2019-2020\Dbam o higienę\IMG_20200625_065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25" y="1495912"/>
            <a:ext cx="1748895" cy="13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6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28648" cy="720080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WSPÓŁPRACA  Z  PIELĘGNIARKĄ  SZKOLNĄ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988840"/>
            <a:ext cx="8503920" cy="43924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600" dirty="0"/>
              <a:t>W Zespole Edukacyjnym nr 9 w Zielonej Górze tj. w Szkole Podstawowej nr 11</a:t>
            </a:r>
            <a:br>
              <a:rPr lang="pl-PL" sz="1600" dirty="0"/>
            </a:br>
            <a:r>
              <a:rPr lang="pl-PL" sz="1600" dirty="0"/>
              <a:t>i Miejskim Przedszkolu nr 46, od wielu lat pracuje pielęgniarka pani Krystyna Chodkiewicz, z którą współpraca w zakresie promocji zdrowia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układa </a:t>
            </a:r>
            <a:r>
              <a:rPr lang="pl-PL" sz="1600" dirty="0"/>
              <a:t>się </a:t>
            </a:r>
            <a:r>
              <a:rPr lang="pl-PL" sz="1600" dirty="0" smtClean="0"/>
              <a:t>wzorowo</a:t>
            </a:r>
            <a:r>
              <a:rPr lang="pl-PL" sz="1600" dirty="0"/>
              <a:t>. To ona czuwa </a:t>
            </a:r>
            <a:r>
              <a:rPr lang="pl-PL" sz="1600" dirty="0" smtClean="0"/>
              <a:t>nad </a:t>
            </a:r>
          </a:p>
          <a:p>
            <a:pPr marL="0" indent="0" algn="just">
              <a:buNone/>
            </a:pPr>
            <a:r>
              <a:rPr lang="pl-PL" sz="1600" dirty="0" smtClean="0"/>
              <a:t>przeprowadzaniem wraz </a:t>
            </a:r>
            <a:r>
              <a:rPr lang="pl-PL" sz="1600" dirty="0"/>
              <a:t>z firmą </a:t>
            </a:r>
            <a:r>
              <a:rPr lang="pl-PL" sz="1600" dirty="0" smtClean="0"/>
              <a:t>zewnętrzną </a:t>
            </a:r>
          </a:p>
          <a:p>
            <a:pPr marL="0" indent="0" algn="just">
              <a:buNone/>
            </a:pPr>
            <a:r>
              <a:rPr lang="pl-PL" sz="1600" dirty="0" smtClean="0"/>
              <a:t>przesiewowych </a:t>
            </a:r>
            <a:r>
              <a:rPr lang="pl-PL" sz="1600" dirty="0"/>
              <a:t>badań </a:t>
            </a:r>
            <a:r>
              <a:rPr lang="pl-PL" sz="1600" dirty="0" smtClean="0"/>
              <a:t>słuchu dla </a:t>
            </a:r>
            <a:r>
              <a:rPr lang="pl-PL" sz="1600" dirty="0"/>
              <a:t>klas II,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fluoryzacją </a:t>
            </a:r>
            <a:r>
              <a:rPr lang="pl-PL" sz="1600" dirty="0"/>
              <a:t>zębów </a:t>
            </a:r>
            <a:r>
              <a:rPr lang="pl-PL" sz="1600" dirty="0" smtClean="0"/>
              <a:t>we wszystkich  klasach</a:t>
            </a:r>
            <a:r>
              <a:rPr lang="pl-PL" sz="1600" dirty="0"/>
              <a:t>. 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Czuwa </a:t>
            </a:r>
            <a:r>
              <a:rPr lang="pl-PL" sz="1600" dirty="0"/>
              <a:t>nad zgromadzeniem </a:t>
            </a:r>
            <a:r>
              <a:rPr lang="pl-PL" sz="1600" dirty="0" smtClean="0"/>
              <a:t>dokumentacji </a:t>
            </a:r>
          </a:p>
          <a:p>
            <a:pPr marL="0" indent="0" algn="just">
              <a:buNone/>
            </a:pPr>
            <a:r>
              <a:rPr lang="pl-PL" sz="1600" dirty="0" smtClean="0"/>
              <a:t>medycznej </a:t>
            </a:r>
            <a:r>
              <a:rPr lang="pl-PL" sz="1600" dirty="0"/>
              <a:t>uczniów: </a:t>
            </a:r>
            <a:r>
              <a:rPr lang="pl-PL" sz="1600" dirty="0" smtClean="0"/>
              <a:t>„</a:t>
            </a:r>
            <a:r>
              <a:rPr lang="pl-PL" sz="1600" dirty="0"/>
              <a:t>Bilans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sześciolatków</a:t>
            </a:r>
            <a:r>
              <a:rPr lang="pl-PL" sz="1600" dirty="0"/>
              <a:t>”, </a:t>
            </a:r>
            <a:r>
              <a:rPr lang="pl-PL" sz="1600" dirty="0" smtClean="0"/>
              <a:t>„</a:t>
            </a:r>
            <a:r>
              <a:rPr lang="pl-PL" sz="1600" dirty="0"/>
              <a:t>Bilans uczniów klasy III”.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/>
              <a:t>Pielęgniarka szkolna przeprowadza również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pogadanki </a:t>
            </a:r>
            <a:r>
              <a:rPr lang="pl-PL" sz="1600" dirty="0"/>
              <a:t>dla chłopców i dziewcząt dotyczące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okresu </a:t>
            </a:r>
            <a:r>
              <a:rPr lang="pl-PL" sz="1600" dirty="0"/>
              <a:t>dojrzewania oraz dla rodziców na </a:t>
            </a:r>
            <a:endParaRPr lang="pl-PL" sz="1600" dirty="0" smtClean="0"/>
          </a:p>
          <a:p>
            <a:pPr marL="0" indent="0" algn="just">
              <a:buNone/>
            </a:pPr>
            <a:r>
              <a:rPr lang="pl-PL" sz="1600" dirty="0" smtClean="0"/>
              <a:t>zebraniach</a:t>
            </a:r>
            <a:r>
              <a:rPr lang="pl-PL" sz="1600" dirty="0"/>
              <a:t>. </a:t>
            </a:r>
          </a:p>
        </p:txBody>
      </p:sp>
      <p:pic>
        <p:nvPicPr>
          <p:cNvPr id="3074" name="Picture 2" descr="C:\Users\1\Desktop\Promocja zdrowia\Promocja Zdrowia 2017-18\Nasza pani pielęgniarka\DSC02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3204222" cy="24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49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28648" cy="720080"/>
          </a:xfrm>
        </p:spPr>
        <p:txBody>
          <a:bodyPr>
            <a:normAutofit/>
          </a:bodyPr>
          <a:lstStyle/>
          <a:p>
            <a:r>
              <a:rPr lang="pl-PL" sz="2800" b="1" dirty="0"/>
              <a:t>WSPÓŁPRACA  Z  PIELĘGNIARKĄ  SZKOLNĄ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1844824"/>
            <a:ext cx="8503920" cy="43924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Pielęgniarka stale monitoruje i </a:t>
            </a:r>
            <a:r>
              <a:rPr lang="pl-PL" sz="1600" dirty="0"/>
              <a:t>w razie potrzeby przeciwdziała chorobom oczu (informuje rodziców</a:t>
            </a:r>
            <a:r>
              <a:rPr lang="pl-PL" sz="1600" dirty="0" smtClean="0"/>
              <a:t>), </a:t>
            </a:r>
            <a:r>
              <a:rPr lang="pl-PL" sz="1600" dirty="0"/>
              <a:t>wadom postawy, próchnicy </a:t>
            </a:r>
            <a:r>
              <a:rPr lang="pl-PL" sz="1600" dirty="0" smtClean="0"/>
              <a:t>zębów. Uczy </a:t>
            </a:r>
            <a:r>
              <a:rPr lang="pl-PL" sz="1600" dirty="0"/>
              <a:t>i wskazuje konieczność przestrzegania </a:t>
            </a:r>
            <a:r>
              <a:rPr lang="pl-PL" sz="1600" dirty="0" smtClean="0"/>
              <a:t>higieny w </a:t>
            </a:r>
            <a:r>
              <a:rPr lang="pl-PL" sz="1600" dirty="0"/>
              <a:t>różnych sytuacjach. Na prośbę rodziców sprawdza czystość ciała uczniów. Współpracuje z zespołem do spraw Promocji </a:t>
            </a: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Zdrowia </a:t>
            </a:r>
            <a:r>
              <a:rPr lang="pl-PL" sz="1600" dirty="0"/>
              <a:t>oraz </a:t>
            </a:r>
            <a:r>
              <a:rPr lang="pl-PL" sz="1600" dirty="0" smtClean="0"/>
              <a:t>z </a:t>
            </a:r>
            <a:r>
              <a:rPr lang="pl-PL" sz="1600" dirty="0" err="1" smtClean="0"/>
              <a:t>ZSiPKZ</a:t>
            </a:r>
            <a:r>
              <a:rPr lang="pl-PL" sz="1600" dirty="0"/>
              <a:t> </a:t>
            </a:r>
            <a:r>
              <a:rPr lang="pl-PL" sz="1600" dirty="0" smtClean="0"/>
              <a:t>w </a:t>
            </a:r>
            <a:r>
              <a:rPr lang="pl-PL" sz="1600" dirty="0"/>
              <a:t>Zielonej Górze. </a:t>
            </a: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Inicjuje wiele </a:t>
            </a:r>
            <a:r>
              <a:rPr lang="pl-PL" sz="1600" dirty="0"/>
              <a:t>akcji </a:t>
            </a:r>
            <a:r>
              <a:rPr lang="pl-PL" sz="1600" dirty="0" smtClean="0"/>
              <a:t>ogólnoszkolnych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skierowanych do </a:t>
            </a:r>
            <a:r>
              <a:rPr lang="pl-PL" sz="1600" dirty="0"/>
              <a:t>całej naszej społeczności, </a:t>
            </a: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a </a:t>
            </a:r>
            <a:r>
              <a:rPr lang="pl-PL" sz="1600" dirty="0"/>
              <a:t>mających na celu </a:t>
            </a:r>
            <a:r>
              <a:rPr lang="pl-PL" sz="1600" dirty="0" smtClean="0"/>
              <a:t>podniesienie dbałości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o </a:t>
            </a:r>
            <a:r>
              <a:rPr lang="pl-PL" sz="1600" dirty="0"/>
              <a:t>nasze </a:t>
            </a:r>
            <a:r>
              <a:rPr lang="pl-PL" sz="1600" dirty="0" smtClean="0"/>
              <a:t>zdrowie</a:t>
            </a:r>
            <a:r>
              <a:rPr lang="pl-PL" sz="1600" dirty="0"/>
              <a:t>. </a:t>
            </a:r>
            <a:r>
              <a:rPr lang="pl-PL" sz="1600" dirty="0" smtClean="0"/>
              <a:t>Współdziała </a:t>
            </a:r>
            <a:r>
              <a:rPr lang="pl-PL" sz="1600" dirty="0"/>
              <a:t>z nami </a:t>
            </a: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w </a:t>
            </a:r>
            <a:r>
              <a:rPr lang="pl-PL" sz="1600" dirty="0"/>
              <a:t>różnych </a:t>
            </a:r>
            <a:r>
              <a:rPr lang="pl-PL" sz="1600" dirty="0" smtClean="0"/>
              <a:t>przedsięwzięciach prozdrowotnych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(</a:t>
            </a:r>
            <a:r>
              <a:rPr lang="pl-PL" sz="1600" dirty="0"/>
              <a:t>konkursach, apelach, </a:t>
            </a:r>
            <a:r>
              <a:rPr lang="pl-PL" sz="1600" dirty="0" smtClean="0"/>
              <a:t>turniejach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w </a:t>
            </a:r>
            <a:r>
              <a:rPr lang="pl-PL" sz="1600" dirty="0"/>
              <a:t>trakcie Dni Zdrowia </a:t>
            </a:r>
            <a:r>
              <a:rPr lang="pl-PL" sz="1600" dirty="0" smtClean="0"/>
              <a:t>oraz </a:t>
            </a:r>
            <a:r>
              <a:rPr lang="pl-PL" sz="1600" dirty="0"/>
              <a:t>w ciągu </a:t>
            </a: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600" dirty="0" smtClean="0"/>
              <a:t>całego </a:t>
            </a:r>
            <a:r>
              <a:rPr lang="pl-PL" sz="1600" dirty="0"/>
              <a:t>roku szkolnego).</a:t>
            </a: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4098" name="Picture 2" descr="C:\Users\1\Desktop\Promocja zdrowia\Promocja Zdrowia 2017-18\Nasza pani pielęgniarka\DSC0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674246" cy="27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73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509120"/>
            <a:ext cx="8534400" cy="758952"/>
          </a:xfrm>
        </p:spPr>
        <p:txBody>
          <a:bodyPr/>
          <a:lstStyle/>
          <a:p>
            <a:r>
              <a:rPr lang="pl-PL" b="1" dirty="0" smtClean="0"/>
              <a:t>ZESPÓŁ  PROMOCJI  ZDROWIA</a:t>
            </a:r>
            <a:endParaRPr lang="pl-PL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1584176" cy="155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1512168" cy="152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5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020" y="188640"/>
            <a:ext cx="8842248" cy="974976"/>
          </a:xfrm>
        </p:spPr>
        <p:txBody>
          <a:bodyPr>
            <a:noAutofit/>
          </a:bodyPr>
          <a:lstStyle/>
          <a:p>
            <a:r>
              <a:rPr lang="pl-PL" sz="2800" b="1" dirty="0"/>
              <a:t>REALIZACJA </a:t>
            </a:r>
            <a:r>
              <a:rPr lang="pl-PL" sz="2800" b="1" dirty="0" smtClean="0"/>
              <a:t> CELÓW  PRIORYTETOWYCH </a:t>
            </a:r>
            <a:br>
              <a:rPr lang="pl-PL" sz="2800" b="1" dirty="0" smtClean="0"/>
            </a:br>
            <a:r>
              <a:rPr lang="pl-PL" sz="2800" b="1" dirty="0" smtClean="0"/>
              <a:t>W  ROKU  SZKOLNYM  </a:t>
            </a:r>
            <a:r>
              <a:rPr lang="pl-PL" sz="2800" b="1" dirty="0" smtClean="0">
                <a:solidFill>
                  <a:srgbClr val="C00000"/>
                </a:solidFill>
              </a:rPr>
              <a:t>2018/19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1632239"/>
            <a:ext cx="8503920" cy="4752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</a:rPr>
              <a:t>Wyłoniony problem </a:t>
            </a:r>
            <a:r>
              <a:rPr lang="pl-PL" sz="2000" b="1" dirty="0" smtClean="0">
                <a:solidFill>
                  <a:srgbClr val="C00000"/>
                </a:solidFill>
              </a:rPr>
              <a:t>priorytetowy</a:t>
            </a:r>
          </a:p>
          <a:p>
            <a:pPr marL="0" indent="0">
              <a:buNone/>
            </a:pPr>
            <a:endParaRPr lang="pl-PL" sz="1200" dirty="0"/>
          </a:p>
          <a:p>
            <a:pPr marL="0" indent="0" algn="just">
              <a:buNone/>
            </a:pPr>
            <a:r>
              <a:rPr lang="pl-PL" sz="1800" dirty="0"/>
              <a:t>W szkole zostały ustawione przez firmy zewnętrzne automaty ze zdrowymi napojami i wodą mineralną. Przerwy między lekcjami, to długie kolejki do w/w wymienionych automatów. Podobnie działo się przed sklepikiem </a:t>
            </a:r>
            <a:r>
              <a:rPr lang="pl-PL" sz="1800" dirty="0" smtClean="0"/>
              <a:t>szkolnym, </a:t>
            </a:r>
            <a:r>
              <a:rPr lang="pl-PL" sz="1800" dirty="0"/>
              <a:t>zrobienie </a:t>
            </a:r>
            <a:r>
              <a:rPr lang="pl-PL" sz="1800" dirty="0" smtClean="0"/>
              <a:t>zakupów, to </a:t>
            </a:r>
            <a:r>
              <a:rPr lang="pl-PL" sz="1800" dirty="0"/>
              <a:t>duża atrakcja dla uczniów szkoły. Oczekiwanie na zakup, często trwało dłużej niż przerwa, stąd też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nauczyciele </a:t>
            </a:r>
            <a:r>
              <a:rPr lang="pl-PL" sz="1800" dirty="0"/>
              <a:t>zgłaszali dyrekcji szkoły nagminne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spóźnienia </a:t>
            </a:r>
            <a:r>
              <a:rPr lang="pl-PL" sz="1800" dirty="0"/>
              <a:t>na lekcje, </a:t>
            </a:r>
            <a:r>
              <a:rPr lang="pl-PL" sz="1800" dirty="0" smtClean="0"/>
              <a:t>próby picia zakupionych </a:t>
            </a:r>
          </a:p>
          <a:p>
            <a:pPr marL="0" indent="0" algn="just">
              <a:buNone/>
            </a:pPr>
            <a:r>
              <a:rPr lang="pl-PL" sz="1800" dirty="0" smtClean="0"/>
              <a:t>napojów na zajęciach oraz </a:t>
            </a:r>
            <a:r>
              <a:rPr lang="pl-PL" sz="1800" dirty="0"/>
              <a:t>przeszkadzający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szelest </a:t>
            </a:r>
            <a:r>
              <a:rPr lang="pl-PL" sz="1800" dirty="0"/>
              <a:t>otwieranych </a:t>
            </a:r>
            <a:r>
              <a:rPr lang="pl-PL" sz="1800" dirty="0" smtClean="0"/>
              <a:t>opakowań</a:t>
            </a:r>
            <a:r>
              <a:rPr lang="pl-PL" sz="1800" dirty="0"/>
              <a:t>. </a:t>
            </a:r>
            <a:r>
              <a:rPr lang="pl-PL" sz="1800" dirty="0" smtClean="0"/>
              <a:t> Na </a:t>
            </a:r>
            <a:r>
              <a:rPr lang="pl-PL" sz="1800" dirty="0"/>
              <a:t>lekcjach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zauważono </a:t>
            </a:r>
            <a:r>
              <a:rPr lang="pl-PL" sz="1800" dirty="0"/>
              <a:t>znaczne </a:t>
            </a:r>
            <a:r>
              <a:rPr lang="pl-PL" sz="1800" dirty="0" smtClean="0"/>
              <a:t>rozkojarzenie uczniów</a:t>
            </a:r>
            <a:r>
              <a:rPr lang="pl-PL" sz="1800" dirty="0"/>
              <a:t>,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trudności w </a:t>
            </a:r>
            <a:r>
              <a:rPr lang="pl-PL" sz="1800" dirty="0"/>
              <a:t>skupieniu </a:t>
            </a:r>
            <a:r>
              <a:rPr lang="pl-PL" sz="1800" dirty="0" smtClean="0"/>
              <a:t>uwagi</a:t>
            </a:r>
            <a:r>
              <a:rPr lang="pl-PL" sz="1800" dirty="0"/>
              <a:t>, brak </a:t>
            </a:r>
            <a:r>
              <a:rPr lang="pl-PL" sz="1800" dirty="0" smtClean="0"/>
              <a:t>wzajemnej </a:t>
            </a:r>
          </a:p>
          <a:p>
            <a:pPr marL="0" indent="0" algn="just">
              <a:buNone/>
            </a:pPr>
            <a:r>
              <a:rPr lang="pl-PL" sz="1800" dirty="0" smtClean="0"/>
              <a:t>empatii w </a:t>
            </a:r>
            <a:r>
              <a:rPr lang="pl-PL" sz="1800" dirty="0"/>
              <a:t>grupie </a:t>
            </a:r>
            <a:r>
              <a:rPr lang="pl-PL" sz="1800" dirty="0" smtClean="0"/>
              <a:t>rówieśniczej oraz </a:t>
            </a:r>
          </a:p>
          <a:p>
            <a:pPr marL="0" indent="0" algn="just">
              <a:buNone/>
            </a:pPr>
            <a:r>
              <a:rPr lang="pl-PL" sz="1800" dirty="0" smtClean="0"/>
              <a:t>niską aktywność </a:t>
            </a:r>
            <a:r>
              <a:rPr lang="pl-PL" sz="1800" dirty="0"/>
              <a:t>w toku lekcji.</a:t>
            </a: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2050" name="Picture 2" descr="C:\Users\1\Desktop\water-4998513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73016"/>
            <a:ext cx="2420653" cy="266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42248" cy="758952"/>
          </a:xfrm>
        </p:spPr>
        <p:txBody>
          <a:bodyPr>
            <a:noAutofit/>
          </a:bodyPr>
          <a:lstStyle/>
          <a:p>
            <a:r>
              <a:rPr lang="pl-PL" sz="2800" b="1" dirty="0"/>
              <a:t>REALIZACJA </a:t>
            </a:r>
            <a:r>
              <a:rPr lang="pl-PL" sz="2800" b="1" dirty="0" smtClean="0"/>
              <a:t> CELÓW  PRIORYTETOWYCH </a:t>
            </a:r>
            <a:br>
              <a:rPr lang="pl-PL" sz="2800" b="1" dirty="0" smtClean="0"/>
            </a:br>
            <a:r>
              <a:rPr lang="pl-PL" sz="2800" b="1" dirty="0" smtClean="0"/>
              <a:t>W  ROKU  SZKOLNYM  </a:t>
            </a:r>
            <a:r>
              <a:rPr lang="pl-PL" sz="2800" b="1" dirty="0" smtClean="0">
                <a:solidFill>
                  <a:srgbClr val="C00000"/>
                </a:solidFill>
              </a:rPr>
              <a:t>2019/20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</a:rPr>
              <a:t>Wyłoniony problem </a:t>
            </a:r>
            <a:r>
              <a:rPr lang="pl-PL" sz="2000" b="1" dirty="0" smtClean="0">
                <a:solidFill>
                  <a:srgbClr val="C00000"/>
                </a:solidFill>
              </a:rPr>
              <a:t>priorytetowy</a:t>
            </a:r>
          </a:p>
          <a:p>
            <a:pPr marL="0" indent="0">
              <a:buNone/>
            </a:pPr>
            <a:endParaRPr lang="pl-PL" sz="1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pl-PL" sz="1800" dirty="0"/>
              <a:t>Nasilające się konflikty między dziećmi, bezpieczeństwo w cyberprzestrzeni, zamachy terrorystyczne, wysoka wypadkowość uczniów, pracowników szkoły, bezpieczeństwo społeczności szkolnej w zakresie podstawowych zabiegów resuscytacyjnych (RKO) z użyciem półautomatycznego defibrylatora zewnętrznego (AED), korzystanie z placów zabaw oraz boisk, sygnały o przypadkach zakażeń chorobami wirusowymi, skłoniły nas do podjęcia działań mających na celu zwiększenie higieny w szerokim tego słowa znaczeniu całej społeczności szkolnej. Po przeanalizowaniu </a:t>
            </a:r>
            <a:r>
              <a:rPr lang="pl-PL" sz="1800" dirty="0" smtClean="0"/>
              <a:t>doniesień </a:t>
            </a:r>
          </a:p>
          <a:p>
            <a:pPr marL="0" indent="0" algn="just">
              <a:buNone/>
            </a:pPr>
            <a:r>
              <a:rPr lang="pl-PL" sz="1800" dirty="0" smtClean="0"/>
              <a:t>medialnych </a:t>
            </a:r>
            <a:r>
              <a:rPr lang="pl-PL" sz="1800" dirty="0"/>
              <a:t>oraz organu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prowadzącego </a:t>
            </a:r>
            <a:r>
              <a:rPr lang="pl-PL" sz="1800" dirty="0"/>
              <a:t>placówkę zwróciliśmy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uwagę </a:t>
            </a:r>
            <a:r>
              <a:rPr lang="pl-PL" sz="1800" dirty="0"/>
              <a:t>na uświadomienie uczniom,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pracownikom </a:t>
            </a:r>
            <a:r>
              <a:rPr lang="pl-PL" sz="1800" dirty="0"/>
              <a:t>szkoły oraz rodzicom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na </a:t>
            </a:r>
            <a:r>
              <a:rPr lang="pl-PL" sz="1800" dirty="0"/>
              <a:t>szereg zagrożeń, które można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ograniczyć </a:t>
            </a:r>
            <a:r>
              <a:rPr lang="pl-PL" sz="1800" dirty="0"/>
              <a:t>działaniami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profilaktycznymi</a:t>
            </a:r>
            <a:r>
              <a:rPr lang="pl-PL" sz="1800" dirty="0"/>
              <a:t>.</a:t>
            </a:r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5104"/>
            <a:ext cx="4203931" cy="170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198" y="18864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W ZAKRESIE PROMOCJI   ZDROWIA – </a:t>
            </a:r>
            <a:r>
              <a:rPr lang="pl-PL" b="1" dirty="0" smtClean="0">
                <a:solidFill>
                  <a:srgbClr val="C00000"/>
                </a:solidFill>
              </a:rPr>
              <a:t>2017/18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1\Desktop\Promocja zdrowia\Promocja Zdrowia 2017-18\Aktywna szkoła-aktywny uczeń\Obraz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7" y="1366811"/>
            <a:ext cx="2648649" cy="198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Promocja zdrowia\Promocja Zdrowia 2017-18\Bezpieczna droga do szkoły\DSC01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41" y="1940686"/>
            <a:ext cx="2684727" cy="20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Desktop\Promocja zdrowia\Promocja Zdrowia 2017-18\Bezpieczne zabawy na śniegu\51416336_790335338011882_362257981923498393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97" y="1366811"/>
            <a:ext cx="2859172" cy="214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1\Desktop\Promocja zdrowia\Promocja Zdrowia 2017-18\Cyberprzemoc\DSC04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7" y="3815732"/>
            <a:ext cx="2966668" cy="22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1\Desktop\Promocja zdrowia\Promocja Zdrowia 2017-18\Dni zdrowia\DSC023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14" y="4139029"/>
            <a:ext cx="2516955" cy="188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440173" y="6015597"/>
            <a:ext cx="168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Dni zdrowia</a:t>
            </a:r>
            <a:endParaRPr lang="pl-PL" dirty="0"/>
          </a:p>
        </p:txBody>
      </p:sp>
      <p:pic>
        <p:nvPicPr>
          <p:cNvPr id="10247" name="Picture 7" descr="C:\Users\1\Desktop\Promocja zdrowia\Promocja Zdrowia 2017-18\Dzień Dziecka na sportowo\DSC052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69" y="3904075"/>
            <a:ext cx="2815363" cy="21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063162" y="5970188"/>
            <a:ext cx="292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Dziecka na sportowo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107" y="602674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Cyberprzemoc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5536" y="3211578"/>
            <a:ext cx="1851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33658" y="3307900"/>
            <a:ext cx="276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Aktywna szkoła-aktywny uczeń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217774" y="3534743"/>
            <a:ext cx="274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008570" y="1580403"/>
            <a:ext cx="310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Bezpieczna droga do szkoły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939797" y="3446400"/>
            <a:ext cx="327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Bezpieczne zabawy na śniegu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16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</a:t>
            </a:r>
            <a:r>
              <a:rPr lang="pl-PL" b="1" dirty="0" smtClean="0"/>
              <a:t>– </a:t>
            </a:r>
            <a:r>
              <a:rPr lang="pl-PL" b="1" dirty="0">
                <a:solidFill>
                  <a:srgbClr val="C00000"/>
                </a:solidFill>
              </a:rPr>
              <a:t>2017/18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1\Desktop\Promocja zdrowia\Promocja Zdrowia 2017-18\Jedz warzywa i owoce\DSC05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2" y="1340778"/>
            <a:ext cx="2807175" cy="21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Promocja zdrowia\Promocja Zdrowia 2017-18\Konkurs wiedzy o zdrowiu\DSC04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02" y="1505235"/>
            <a:ext cx="2829773" cy="21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Promocja zdrowia\Promocja Zdrowia 2017-18\Lekki plecak\DSCF2116-944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83" y="1995426"/>
            <a:ext cx="1949032" cy="211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Promocja zdrowia\Promocja Zdrowia 2017-18\Mali ratownicy\DSC03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80" y="4026813"/>
            <a:ext cx="2619690" cy="19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015061" y="3146008"/>
            <a:ext cx="2150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/>
              <a:t>Konkurs wiedzy o zdrowiu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01518" y="341225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Jedz warzywa i owoce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90226" y="597268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Mali ratownicy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454399" y="1349096"/>
            <a:ext cx="228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Konkurs plastyczny „Lekki plecak”</a:t>
            </a:r>
            <a:endParaRPr lang="pl-PL" dirty="0"/>
          </a:p>
        </p:txBody>
      </p:sp>
      <p:pic>
        <p:nvPicPr>
          <p:cNvPr id="11271" name="Picture 7" descr="C:\Users\1\Desktop\Promocja zdrowia\Promocja Zdrowia 2017-18\Mama i ja na sportowo\DSC029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89" y="3950847"/>
            <a:ext cx="3110394" cy="23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361080" y="5963848"/>
            <a:ext cx="309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Mama i ja na sportowo</a:t>
            </a:r>
            <a:endParaRPr lang="pl-PL" dirty="0"/>
          </a:p>
        </p:txBody>
      </p:sp>
      <p:pic>
        <p:nvPicPr>
          <p:cNvPr id="11272" name="Picture 8" descr="C:\Users\1\Desktop\Promocja zdrowia\Promocja Zdrowia 2017-18\Nauka pływania\DSC02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4432366"/>
            <a:ext cx="2520281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6731017" y="5949917"/>
            <a:ext cx="203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Nauka pływania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55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>
                <a:solidFill>
                  <a:srgbClr val="C00000"/>
                </a:solidFill>
              </a:rPr>
              <a:t>2017/18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1\Desktop\Promocja zdrowia\Promocja Zdrowia 2017-18\Olimpiada w Pacanowie\Obraz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880320" cy="21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Promocja zdrowia\Promocja Zdrowia 2017-18\Omnibus\DSC05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3886"/>
            <a:ext cx="2750334" cy="20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1\Desktop\Promocja zdrowia\Promocja Zdrowia 2017-18\Projekt-Owoce i warzywa w szkole\DSC029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11" y="1407721"/>
            <a:ext cx="2717298" cy="203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1\Desktop\Promocja zdrowia\Promocja Zdrowia 2017-18\Spotkanie ze strażakiem\DSC02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8" y="3786899"/>
            <a:ext cx="3066680" cy="23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1\Desktop\Promocja zdrowia\Promocja Zdrowia 2017-18\Wiem co jem i co piję\thumbnail_20191216_091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0" y="3973007"/>
            <a:ext cx="2681830" cy="20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1\Desktop\Promocja zdrowia\Promocja Zdrowia 2017-18\Zdrowym być-zdrowo żyć\Obraz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79" y="4113898"/>
            <a:ext cx="2695930" cy="17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04748" y="317880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Olimpiada w Pacanowie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038181" y="3603675"/>
            <a:ext cx="149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Omnibus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300192" y="3363471"/>
            <a:ext cx="207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Owoce i warzywa </a:t>
            </a:r>
          </a:p>
          <a:p>
            <a:pPr algn="ctr"/>
            <a:r>
              <a:rPr lang="pl-PL" dirty="0" smtClean="0"/>
              <a:t>w szkole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304748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Spotkanie ze strażakiem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368824" y="6006832"/>
            <a:ext cx="258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Wiem co jem i co piję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028977" y="5995819"/>
            <a:ext cx="303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Zdrowym być-zdrowo żyć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93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 smtClean="0">
                <a:solidFill>
                  <a:srgbClr val="C00000"/>
                </a:solidFill>
              </a:rPr>
              <a:t>2018/19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3314" name="Picture 2" descr="C:\Users\1\Desktop\Promocja zdrowia\Promocja Zdrowia 2018-2019\Bezpieczne zabawy w naszej szkole\DSCF4428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6" y="1466615"/>
            <a:ext cx="2737576" cy="20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85172" y="3482001"/>
            <a:ext cx="292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Bezpieczne zabawy w naszej szkole</a:t>
            </a:r>
            <a:endParaRPr lang="pl-PL" dirty="0"/>
          </a:p>
        </p:txBody>
      </p:sp>
      <p:pic>
        <p:nvPicPr>
          <p:cNvPr id="13315" name="Picture 3" descr="C:\Users\1\Desktop\Promocja zdrowia\Promocja Zdrowia 2018-2019\Dzieci z cukrzycą są wśród nas\DSCF6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58" y="1660410"/>
            <a:ext cx="2734094" cy="18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275856" y="345952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Dzieci z cukrzycą są wśród nas</a:t>
            </a:r>
            <a:endParaRPr lang="pl-PL" dirty="0"/>
          </a:p>
        </p:txBody>
      </p:sp>
      <p:pic>
        <p:nvPicPr>
          <p:cNvPr id="13316" name="Picture 4" descr="C:\Users\1\Desktop\Promocja zdrowia\Promocja Zdrowia 2018-2019\Dzień soków\DSCF8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74" y="1525104"/>
            <a:ext cx="2903450" cy="19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6660034" y="3454614"/>
            <a:ext cx="163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Dzień soków</a:t>
            </a:r>
            <a:endParaRPr lang="pl-PL" dirty="0"/>
          </a:p>
        </p:txBody>
      </p:sp>
      <p:pic>
        <p:nvPicPr>
          <p:cNvPr id="13317" name="Picture 5" descr="C:\Users\1\Desktop\Promocja zdrowia\Promocja Zdrowia 2018-2019\Goście z ZSiPKZ w Zielonej Górze\DSCF8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2" y="4149542"/>
            <a:ext cx="2966613" cy="19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337148" y="61260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Goście z </a:t>
            </a:r>
            <a:r>
              <a:rPr lang="pl-PL" dirty="0" err="1" smtClean="0"/>
              <a:t>ZSiPKZ</a:t>
            </a:r>
            <a:endParaRPr lang="pl-PL" dirty="0"/>
          </a:p>
        </p:txBody>
      </p:sp>
      <p:pic>
        <p:nvPicPr>
          <p:cNvPr id="13318" name="Picture 6" descr="C:\Users\1\Desktop\Promocja zdrowia\Promocja Zdrowia 2018-2019\Kosz pełen jeiennych darów - jabłko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21" y="3894770"/>
            <a:ext cx="2597724" cy="19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6180233" y="5902177"/>
            <a:ext cx="2862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Konkurs „Kosz pełen jesiennych darów-jabłko”</a:t>
            </a:r>
            <a:endParaRPr lang="pl-PL" dirty="0"/>
          </a:p>
        </p:txBody>
      </p:sp>
      <p:pic>
        <p:nvPicPr>
          <p:cNvPr id="13319" name="Picture 7" descr="C:\Users\1\Desktop\Promocja zdrowia\Promocja Zdrowia 2018-2019\Pierwsza pomoc\DSCF79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98" y="4131363"/>
            <a:ext cx="2777035" cy="185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3723508" y="5981563"/>
            <a:ext cx="22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Pierwsza pomoc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16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DZIAŁANIA </a:t>
            </a:r>
            <a:r>
              <a:rPr lang="pl-PL" b="1" dirty="0"/>
              <a:t>W ZAKRESIE PROMOCJI   ZDROWIA – </a:t>
            </a:r>
            <a:r>
              <a:rPr lang="pl-PL" b="1" dirty="0">
                <a:solidFill>
                  <a:srgbClr val="C00000"/>
                </a:solidFill>
              </a:rPr>
              <a:t>2018/19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Users\1\Desktop\Promocja zdrowia\Promocja Zdrowia 2018-2019\Spacer z Marzanną\IMG_20190321_125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0" y="1520583"/>
            <a:ext cx="2832588" cy="212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23240" y="327454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Spacer z Marzanną</a:t>
            </a:r>
            <a:endParaRPr lang="pl-PL" dirty="0"/>
          </a:p>
        </p:txBody>
      </p:sp>
      <p:pic>
        <p:nvPicPr>
          <p:cNvPr id="14339" name="Picture 3" descr="C:\Users\1\Desktop\Promocja zdrowia\Promocja Zdrowia 2018-2019\Sport to sposób na zdrowy styl życia\DSCF8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28" y="2060848"/>
            <a:ext cx="2736304" cy="182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451332" y="169213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Sport to sposób na zdrowy styl życia</a:t>
            </a:r>
            <a:endParaRPr lang="pl-PL" dirty="0"/>
          </a:p>
        </p:txBody>
      </p:sp>
      <p:pic>
        <p:nvPicPr>
          <p:cNvPr id="14340" name="Picture 4" descr="C:\Users\1\Desktop\Promocja zdrowia\Promocja Zdrowia 2018-2019\Stop cyberprzemocy\DSCF7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89" y="1541620"/>
            <a:ext cx="2883521" cy="19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6012160" y="158480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Stop cyberprzemocy</a:t>
            </a:r>
            <a:endParaRPr lang="pl-PL" dirty="0"/>
          </a:p>
        </p:txBody>
      </p:sp>
      <p:pic>
        <p:nvPicPr>
          <p:cNvPr id="14341" name="Picture 5" descr="C:\Users\1\Desktop\Promocja zdrowia\Promocja Zdrowia 2018-2019\Szlachetna Paczka\DSCF8628-1024x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6" y="3765866"/>
            <a:ext cx="3338001" cy="22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23240" y="6006272"/>
            <a:ext cx="298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Akcja - Szlachetna paczka</a:t>
            </a:r>
            <a:endParaRPr lang="pl-PL" dirty="0"/>
          </a:p>
        </p:txBody>
      </p:sp>
      <p:pic>
        <p:nvPicPr>
          <p:cNvPr id="14342" name="Picture 6" descr="C:\Users\1\Desktop\Promocja zdrowia\Promocja Zdrowia 2018-2019\W zdrowym ciele zdrowy duch\SAM_0036-1024x7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79791"/>
            <a:ext cx="2984778" cy="22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551757" y="6076328"/>
            <a:ext cx="337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zdrowym ciele zdrowy duch</a:t>
            </a:r>
            <a:endParaRPr lang="pl-PL" dirty="0"/>
          </a:p>
        </p:txBody>
      </p:sp>
      <p:pic>
        <p:nvPicPr>
          <p:cNvPr id="14343" name="Picture 7" descr="C:\Users\1\Desktop\Promocja zdrowia\Promocja Zdrowia 2018-2019\Witaminki, witaminki\E6CAC3AC-0C6B-48AC-8566-4B2C19022A6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61" y="3531314"/>
            <a:ext cx="2089249" cy="27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7568262" y="6260994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/>
              <a:t>Witaminki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32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542</TotalTime>
  <Words>1447</Words>
  <Application>Microsoft Office PowerPoint</Application>
  <PresentationFormat>Pokaz na ekranie (4:3)</PresentationFormat>
  <Paragraphs>220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Miejski</vt:lpstr>
      <vt:lpstr>Zespół Edukacyjny nr 9 w Zielonej Górze </vt:lpstr>
      <vt:lpstr>REALIZACJA  CELÓW  PRIORYTETOWYCH  W  ROKU  SZKOLNYM  2017/18</vt:lpstr>
      <vt:lpstr>REALIZACJA  CELÓW  PRIORYTETOWYCH  W  ROKU  SZKOLNYM  2018/19</vt:lpstr>
      <vt:lpstr>REALIZACJA  CELÓW  PRIORYTETOWYCH  W  ROKU  SZKOLNYM  2019/20</vt:lpstr>
      <vt:lpstr>DZIAŁANIA W ZAKRESIE PROMOCJI   ZDROWIA – 2017/18</vt:lpstr>
      <vt:lpstr>DZIAŁANIA W ZAKRESIE PROMOCJI   ZDROWIA – 2017/18</vt:lpstr>
      <vt:lpstr>DZIAŁANIA W ZAKRESIE PROMOCJI   ZDROWIA – 2017/18</vt:lpstr>
      <vt:lpstr>DZIAŁANIA W ZAKRESIE PROMOCJI   ZDROWIA – 2018/19</vt:lpstr>
      <vt:lpstr>DZIAŁANIA W ZAKRESIE PROMOCJI   ZDROWIA – 2018/19</vt:lpstr>
      <vt:lpstr>DZIAŁANIA W ZAKRESIE PROMOCJI   ZDROWIA – 2018/19</vt:lpstr>
      <vt:lpstr>DZIAŁANIA W ZAKRESIE PROMOCJI   ZDROWIA – 2019/20</vt:lpstr>
      <vt:lpstr>DZIAŁANIA W ZAKRESIE PROMOCJI   ZDROWIA – 2019/20</vt:lpstr>
      <vt:lpstr>DZIAŁANIA W ZAKRESIE PROMOCJI   ZDROWIA – 2019/20</vt:lpstr>
      <vt:lpstr>WSPÓŁPRACA  Z  RODZICAMI  I   ŚRODOWISKIEM   LOKALNYM</vt:lpstr>
      <vt:lpstr>SZKOLENIA  SPOŁECZNOŚCI  SZKOLNEJ W  ZAKRESIE  PROMOCJI  ZDROWIA</vt:lpstr>
      <vt:lpstr>PRACA  SZKOLNEGO  KOORDYNATORA  I  ZESPOŁU  PROMOCJI  ZDROWIA</vt:lpstr>
      <vt:lpstr>MONITOROWANIE  SAMOPOCZUCIA SPOŁECZNOŚCI  SZKOLNEJ</vt:lpstr>
      <vt:lpstr>WYNIKI   EWALUACJI  DZIAŁAŃ  SZKOŁY  PROMUJĄCEJ  ZDROWIE - rok szk. 2017/2018</vt:lpstr>
      <vt:lpstr>WYNIKI   EWALUACJI  DZIAŁAŃ  SZKOŁY  PROMUJĄCEJ  ZDROWIE - rok szk.2018/2019</vt:lpstr>
      <vt:lpstr>WYNIKI   EWALUACJI  DZIAŁAŃ  SZKOŁY  PROMUJĄCEJ  ZDROWIE – rok szk.2019/2020</vt:lpstr>
      <vt:lpstr>WSPÓŁPRACA  Z  PIELĘGNIARKĄ  SZKOLNĄ</vt:lpstr>
      <vt:lpstr>WSPÓŁPRACA  Z  PIELĘGNIARKĄ  SZKOLNĄ</vt:lpstr>
      <vt:lpstr>ZESPÓŁ  PROMOCJI  ZDROWIA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Edukacyjny nr 9 w Zielonej Górze</dc:title>
  <dc:creator>1</dc:creator>
  <cp:lastModifiedBy>1</cp:lastModifiedBy>
  <cp:revision>43</cp:revision>
  <dcterms:created xsi:type="dcterms:W3CDTF">2020-06-23T13:30:19Z</dcterms:created>
  <dcterms:modified xsi:type="dcterms:W3CDTF">2020-06-29T15:43:09Z</dcterms:modified>
</cp:coreProperties>
</file>