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3" r:id="rId7"/>
    <p:sldId id="260" r:id="rId8"/>
    <p:sldId id="261" r:id="rId9"/>
    <p:sldId id="262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Zasady bezpiecznej pracy w sieci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378547"/>
          </a:xfrm>
        </p:spPr>
        <p:txBody>
          <a:bodyPr>
            <a:normAutofit fontScale="47500" lnSpcReduction="20000"/>
          </a:bodyPr>
          <a:lstStyle/>
          <a:p>
            <a:r>
              <a:rPr lang="pl-PL" sz="2900" dirty="0" smtClean="0"/>
              <a:t>Poradnik dla rodziców</a:t>
            </a:r>
          </a:p>
          <a:p>
            <a:r>
              <a:rPr lang="pl-PL" dirty="0" smtClean="0"/>
              <a:t>Źródło: </a:t>
            </a:r>
          </a:p>
          <a:p>
            <a:r>
              <a:rPr lang="pl-PL" dirty="0"/>
              <a:t>Platforma edukacyjna Ministerstwa Edukacji Narodowej</a:t>
            </a:r>
            <a:r>
              <a:rPr lang="pl-PL" dirty="0"/>
              <a:t/>
            </a:r>
            <a:br>
              <a:rPr lang="pl-PL" dirty="0"/>
            </a:br>
            <a:endParaRPr lang="pl-PL" dirty="0" smtClean="0"/>
          </a:p>
          <a:p>
            <a:r>
              <a:rPr lang="pl-PL" dirty="0" smtClean="0"/>
              <a:t>bezpieczeństwo dzieci online</a:t>
            </a:r>
            <a:r>
              <a:rPr lang="pl-PL" dirty="0"/>
              <a:t>. </a:t>
            </a:r>
            <a:r>
              <a:rPr lang="pl-PL" dirty="0" smtClean="0"/>
              <a:t>Kompendium </a:t>
            </a:r>
            <a:r>
              <a:rPr lang="pl-PL" dirty="0"/>
              <a:t>dla rodziców i profesjonalistów</a:t>
            </a:r>
          </a:p>
        </p:txBody>
      </p:sp>
    </p:spTree>
    <p:extLst>
      <p:ext uri="{BB962C8B-B14F-4D97-AF65-F5344CB8AC3E}">
        <p14:creationId xmlns:p14="http://schemas.microsoft.com/office/powerpoint/2010/main" val="1153616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1926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Ogólne zasady bezpiecznej pracy w sieci lokalnej i </a:t>
            </a:r>
            <a:r>
              <a:rPr lang="pl-PL" dirty="0" err="1" smtClean="0"/>
              <a:t>globALNEJ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13219"/>
          </a:xfrm>
        </p:spPr>
        <p:txBody>
          <a:bodyPr>
            <a:normAutofit fontScale="25000" lnSpcReduction="20000"/>
          </a:bodyPr>
          <a:lstStyle/>
          <a:p>
            <a:r>
              <a:rPr lang="pl-PL" sz="4800" dirty="0" smtClean="0"/>
              <a:t>Nie </a:t>
            </a:r>
            <a:r>
              <a:rPr lang="pl-PL" sz="4800" dirty="0"/>
              <a:t>otwieraj wiadomości od nieznajomych osób.</a:t>
            </a:r>
          </a:p>
          <a:p>
            <a:r>
              <a:rPr lang="pl-PL" sz="4800" dirty="0"/>
              <a:t>Pobieraj pliki tylko ze sprawdzonych źródeł.</a:t>
            </a:r>
          </a:p>
          <a:p>
            <a:r>
              <a:rPr lang="pl-PL" sz="4800" dirty="0"/>
              <a:t>Nie klikaj w nieznane linki i załączniki w wiadomościach e‑mail.</a:t>
            </a:r>
          </a:p>
          <a:p>
            <a:r>
              <a:rPr lang="pl-PL" sz="4800" dirty="0"/>
              <a:t>Nie podawaj w sieci danych osobowych ani haseł.</a:t>
            </a:r>
          </a:p>
          <a:p>
            <a:r>
              <a:rPr lang="pl-PL" sz="4800" dirty="0"/>
              <a:t>Nie wysyłaj swoich zdjęć.</a:t>
            </a:r>
          </a:p>
          <a:p>
            <a:r>
              <a:rPr lang="pl-PL" sz="4800" dirty="0"/>
              <a:t>Chroń swoje konta na serwisach społecznościowych.</a:t>
            </a:r>
          </a:p>
          <a:p>
            <a:r>
              <a:rPr lang="pl-PL" sz="4800" dirty="0"/>
              <a:t>Stosuj mocne, trudne do odgadnięcia hasła, które są kombinacją liter i cyfr.</a:t>
            </a:r>
          </a:p>
          <a:p>
            <a:r>
              <a:rPr lang="pl-PL" sz="4800" dirty="0"/>
              <a:t>Czytaj regulaminy.</a:t>
            </a:r>
          </a:p>
          <a:p>
            <a:r>
              <a:rPr lang="pl-PL" sz="4800" dirty="0" smtClean="0"/>
              <a:t>Pamiętaj</a:t>
            </a:r>
            <a:r>
              <a:rPr lang="pl-PL" sz="4800" dirty="0"/>
              <a:t>, że osoba, którą poznasz w sieci może nie być tym, za kogo się podaje.</a:t>
            </a:r>
          </a:p>
          <a:p>
            <a:r>
              <a:rPr lang="pl-PL" sz="4800" dirty="0"/>
              <a:t>Nie podawaj swoich prawdziwych danych osobowych. Wymyśl sobie jakiś </a:t>
            </a:r>
            <a:r>
              <a:rPr lang="pl-PL" sz="4800" dirty="0" err="1"/>
              <a:t>nick</a:t>
            </a:r>
            <a:r>
              <a:rPr lang="pl-PL" sz="4800" dirty="0"/>
              <a:t> (nazwę nie związaną z twoimi danymi personalnymi).</a:t>
            </a:r>
          </a:p>
          <a:p>
            <a:r>
              <a:rPr lang="pl-PL" sz="4800" dirty="0" smtClean="0"/>
              <a:t>Nie </a:t>
            </a:r>
            <a:r>
              <a:rPr lang="pl-PL" sz="4800" dirty="0"/>
              <a:t>podawaj nikomu danych swoich znajomych.</a:t>
            </a:r>
          </a:p>
          <a:p>
            <a:r>
              <a:rPr lang="pl-PL" sz="4800" dirty="0"/>
              <a:t>Nie publikuj zdjęć swoich znajomych bez ich zgody.</a:t>
            </a:r>
          </a:p>
          <a:p>
            <a:pPr marL="0" indent="0">
              <a:buNone/>
            </a:pP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85528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612389"/>
          </a:xfrm>
        </p:spPr>
        <p:txBody>
          <a:bodyPr/>
          <a:lstStyle/>
          <a:p>
            <a:r>
              <a:rPr lang="pl-PL" dirty="0" smtClean="0"/>
              <a:t>aplikacje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51579" y="1894704"/>
            <a:ext cx="9603275" cy="420953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Pamiętaj! </a:t>
            </a:r>
            <a:endParaRPr lang="pl-PL" dirty="0" smtClean="0"/>
          </a:p>
          <a:p>
            <a:r>
              <a:rPr lang="pl-PL" sz="14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l-PL" sz="1400" dirty="0">
                <a:latin typeface="+mj-lt"/>
                <a:cs typeface="Arial" panose="020B0604020202020204" pitchFamily="34" charset="0"/>
              </a:rPr>
              <a:t>Przedyskutuj z dzieckiem, które aplikacje warto ściągnąć i na co podczas korzystania z nich należy zwracać uwagę. W przypadku dzieci starszych możesz uzgodnić z nimi, które aplikacje mogą instalować samodzielnie. </a:t>
            </a:r>
            <a:endParaRPr lang="pl-PL" sz="1400" dirty="0" smtClean="0">
              <a:latin typeface="+mj-lt"/>
              <a:cs typeface="Arial" panose="020B0604020202020204" pitchFamily="34" charset="0"/>
            </a:endParaRPr>
          </a:p>
          <a:p>
            <a:r>
              <a:rPr lang="pl-PL" sz="14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l-PL" sz="1400" dirty="0">
                <a:latin typeface="+mj-lt"/>
                <a:cs typeface="Arial" panose="020B0604020202020204" pitchFamily="34" charset="0"/>
              </a:rPr>
              <a:t>Zanim polecisz daną aplikację dziecku, przeczytaj jej opis i zapoznaj się z recenzjami innych użytkowników. </a:t>
            </a:r>
            <a:endParaRPr lang="pl-PL" sz="1400" dirty="0" smtClean="0">
              <a:latin typeface="+mj-lt"/>
              <a:cs typeface="Arial" panose="020B0604020202020204" pitchFamily="34" charset="0"/>
            </a:endParaRPr>
          </a:p>
          <a:p>
            <a:r>
              <a:rPr lang="pl-PL" sz="1400" dirty="0" smtClean="0">
                <a:latin typeface="+mj-lt"/>
                <a:cs typeface="Arial" panose="020B0604020202020204" pitchFamily="34" charset="0"/>
              </a:rPr>
              <a:t>Zapoznaj </a:t>
            </a:r>
            <a:r>
              <a:rPr lang="pl-PL" sz="1400" dirty="0">
                <a:latin typeface="+mj-lt"/>
                <a:cs typeface="Arial" panose="020B0604020202020204" pitchFamily="34" charset="0"/>
              </a:rPr>
              <a:t>się z możliwymi ustawieniami ochrony rodzicielskiej na urządzeniu mobilnym, z którego korzysta dziecko. Rozważ wyłączenie możliwości dokonywania zakupów w aplikacjach. Możesz też poszukać specjalnych aplikacji, które wspomagają rodziców w ochronie rodzicielskiej. </a:t>
            </a:r>
            <a:endParaRPr lang="pl-PL" sz="1400" dirty="0" smtClean="0">
              <a:latin typeface="+mj-lt"/>
              <a:cs typeface="Arial" panose="020B0604020202020204" pitchFamily="34" charset="0"/>
            </a:endParaRPr>
          </a:p>
          <a:p>
            <a:r>
              <a:rPr lang="pl-PL" sz="1400" dirty="0" smtClean="0">
                <a:latin typeface="+mj-lt"/>
                <a:cs typeface="Arial" panose="020B0604020202020204" pitchFamily="34" charset="0"/>
              </a:rPr>
              <a:t>W </a:t>
            </a:r>
            <a:r>
              <a:rPr lang="pl-PL" sz="1400" dirty="0">
                <a:latin typeface="+mj-lt"/>
                <a:cs typeface="Arial" panose="020B0604020202020204" pitchFamily="34" charset="0"/>
              </a:rPr>
              <a:t>szczególności uważaj na aplikacje wymagające podania wielu danych osobowych lub dostępu do wielu zasobów urządzenia mobilnego. </a:t>
            </a:r>
            <a:endParaRPr lang="pl-PL" sz="1400" dirty="0" smtClean="0">
              <a:latin typeface="+mj-lt"/>
              <a:cs typeface="Arial" panose="020B0604020202020204" pitchFamily="34" charset="0"/>
            </a:endParaRPr>
          </a:p>
          <a:p>
            <a:r>
              <a:rPr lang="pl-PL" sz="14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l-PL" sz="1400" dirty="0">
                <a:latin typeface="+mj-lt"/>
                <a:cs typeface="Arial" panose="020B0604020202020204" pitchFamily="34" charset="0"/>
              </a:rPr>
              <a:t>Najlepiej instaluj aplikacje pochodzące z oficjalnych sklepów, które albo weryfikują aplikacje ze swojej oferty, albo umożliwiają zgłaszanie aplikacji wadliwych. </a:t>
            </a:r>
            <a:endParaRPr lang="pl-PL" sz="1400" dirty="0" smtClean="0">
              <a:latin typeface="+mj-lt"/>
              <a:cs typeface="Arial" panose="020B0604020202020204" pitchFamily="34" charset="0"/>
            </a:endParaRPr>
          </a:p>
          <a:p>
            <a:r>
              <a:rPr lang="pl-PL" sz="14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l-PL" sz="1400" dirty="0">
                <a:latin typeface="+mj-lt"/>
                <a:cs typeface="Arial" panose="020B0604020202020204" pitchFamily="34" charset="0"/>
              </a:rPr>
              <a:t>Raz na jakiś czas zrób przegląd aplikacji zainstalowanych na urządzeniu przenośnym i usuń te nieużywane, gdyż mogą one ciągle pracować w tle i korzystać z danych urządzenia. </a:t>
            </a:r>
            <a:endParaRPr lang="pl-PL" sz="1400" dirty="0" smtClean="0">
              <a:latin typeface="+mj-lt"/>
              <a:cs typeface="Arial" panose="020B0604020202020204" pitchFamily="34" charset="0"/>
            </a:endParaRPr>
          </a:p>
          <a:p>
            <a:r>
              <a:rPr lang="pl-PL" sz="1400" dirty="0" smtClean="0">
                <a:latin typeface="+mj-lt"/>
                <a:cs typeface="Arial" panose="020B0604020202020204" pitchFamily="34" charset="0"/>
              </a:rPr>
              <a:t>Zabezpiecz </a:t>
            </a:r>
            <a:r>
              <a:rPr lang="pl-PL" sz="1400" dirty="0">
                <a:latin typeface="+mj-lt"/>
                <a:cs typeface="Arial" panose="020B0604020202020204" pitchFamily="34" charset="0"/>
              </a:rPr>
              <a:t>urządzenie mobilne hasłem/PIN-em, chroniącym je przed dostępem niepowołanych osób. </a:t>
            </a:r>
            <a:endParaRPr lang="pl-PL" sz="1400" dirty="0" smtClean="0">
              <a:latin typeface="+mj-lt"/>
              <a:cs typeface="Arial" panose="020B0604020202020204" pitchFamily="34" charset="0"/>
            </a:endParaRPr>
          </a:p>
          <a:p>
            <a:r>
              <a:rPr lang="pl-PL" sz="14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l-PL" sz="1400" dirty="0">
                <a:latin typeface="+mj-lt"/>
                <a:cs typeface="Arial" panose="020B0604020202020204" pitchFamily="34" charset="0"/>
              </a:rPr>
              <a:t>Zainstaluj na urządzeniu przenośnym oprogramowanie antywirusowe, które pomoże wykrywać szkodliwe aplikacje. </a:t>
            </a:r>
            <a:endParaRPr lang="pl-PL" sz="1400" dirty="0" smtClean="0">
              <a:latin typeface="+mj-lt"/>
              <a:cs typeface="Arial" panose="020B0604020202020204" pitchFamily="34" charset="0"/>
            </a:endParaRPr>
          </a:p>
          <a:p>
            <a:r>
              <a:rPr lang="pl-PL" sz="1400" dirty="0" smtClean="0">
                <a:latin typeface="+mj-lt"/>
                <a:cs typeface="Arial" panose="020B0604020202020204" pitchFamily="34" charset="0"/>
              </a:rPr>
              <a:t>I </a:t>
            </a:r>
            <a:r>
              <a:rPr lang="pl-PL" sz="1400" dirty="0">
                <a:latin typeface="+mj-lt"/>
                <a:cs typeface="Arial" panose="020B0604020202020204" pitchFamily="34" charset="0"/>
              </a:rPr>
              <a:t>wreszcie – pamiętaj o ustaleniu z dzieckiem limitu czasu, który może spędzać na zabawie z aplikacją i zachęć je, aby zgłaszało ci, jeśli napotka coś, co je zaniepokoi.</a:t>
            </a:r>
          </a:p>
        </p:txBody>
      </p:sp>
    </p:spTree>
    <p:extLst>
      <p:ext uri="{BB962C8B-B14F-4D97-AF65-F5344CB8AC3E}">
        <p14:creationId xmlns:p14="http://schemas.microsoft.com/office/powerpoint/2010/main" val="3648388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Cyberprzemoc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Pamiętaj! </a:t>
            </a:r>
            <a:endParaRPr lang="pl-PL" dirty="0" smtClean="0"/>
          </a:p>
          <a:p>
            <a:r>
              <a:rPr lang="pl-PL" dirty="0" smtClean="0"/>
              <a:t>Rozmawiaj </a:t>
            </a:r>
            <a:r>
              <a:rPr lang="pl-PL" dirty="0"/>
              <a:t>z dzieckiem na temat przemocy w sieci, przestrzeż je przed podejmowaniem takich działań i zapewnij, że zawsze w sytuacji zagrożenia oferujesz swoją </a:t>
            </a:r>
            <a:r>
              <a:rPr lang="pl-PL" dirty="0" smtClean="0"/>
              <a:t>bezwarunkową </a:t>
            </a:r>
            <a:r>
              <a:rPr lang="pl-PL" dirty="0"/>
              <a:t>pomoc. </a:t>
            </a:r>
            <a:endParaRPr lang="pl-PL" dirty="0" smtClean="0"/>
          </a:p>
          <a:p>
            <a:r>
              <a:rPr lang="pl-PL" dirty="0" smtClean="0"/>
              <a:t> </a:t>
            </a:r>
            <a:r>
              <a:rPr lang="pl-PL" dirty="0"/>
              <a:t>Reaguj natychmiast na przemoc w sieci doświadczaną przez dziecko. W razie potrzeby współpracuj ze szkołą, policją, rodzicami sprawców i świadków. </a:t>
            </a:r>
            <a:endParaRPr lang="pl-PL" dirty="0" smtClean="0"/>
          </a:p>
          <a:p>
            <a:r>
              <a:rPr lang="pl-PL" dirty="0" smtClean="0"/>
              <a:t>Razem </a:t>
            </a:r>
            <a:r>
              <a:rPr lang="pl-PL" dirty="0"/>
              <a:t>z dzieckiem zabezpieczcie dowody przemocy w sieci. </a:t>
            </a:r>
            <a:endParaRPr lang="pl-PL" dirty="0" smtClean="0"/>
          </a:p>
          <a:p>
            <a:r>
              <a:rPr lang="pl-PL" dirty="0" smtClean="0"/>
              <a:t>Naucz </a:t>
            </a:r>
            <a:r>
              <a:rPr lang="pl-PL" dirty="0"/>
              <a:t>dziecko, że nie należy odpowiadać przemocą na przemoc online.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516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Czaty i komunikatory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Pamiętaj! </a:t>
            </a:r>
            <a:endParaRPr lang="pl-PL" dirty="0" smtClean="0"/>
          </a:p>
          <a:p>
            <a:r>
              <a:rPr lang="pl-PL" dirty="0" smtClean="0"/>
              <a:t>Czaty </a:t>
            </a:r>
            <a:r>
              <a:rPr lang="pl-PL" dirty="0"/>
              <a:t>i komunikatory to narzędzia pozwalające twojemu dziecku szybko i bezpłatnie kontaktować się z ważnymi dla niego osobami. Pamiętaj jednak, by uczulić dziecko, aby nie dzieliło się online wszystkimi informacjami, o jakie proszą je rozmówcy. </a:t>
            </a:r>
            <a:endParaRPr lang="pl-PL" dirty="0" smtClean="0"/>
          </a:p>
          <a:p>
            <a:r>
              <a:rPr lang="pl-PL" dirty="0" smtClean="0"/>
              <a:t>Sprawdź </a:t>
            </a:r>
            <a:r>
              <a:rPr lang="pl-PL" dirty="0"/>
              <a:t>właściwości czatu i komunikatorów, z których korzysta twoje dziecko: czy czat jest moderowany, czy ma ograniczenia wiekowe, czy usługi te dają możliwość zgłaszania niepokojących sytuacji i blokowania agresywnych użytkowników. </a:t>
            </a:r>
            <a:endParaRPr lang="pl-PL" dirty="0" smtClean="0"/>
          </a:p>
          <a:p>
            <a:r>
              <a:rPr lang="pl-PL" dirty="0" smtClean="0"/>
              <a:t>Porozmawiaj </a:t>
            </a:r>
            <a:r>
              <a:rPr lang="pl-PL" dirty="0"/>
              <a:t>z dzieckiem o tym, dlaczego ważne jest by przestrzegało regulaminu w przypadku czatów mających ograniczenia wiekowe. Jego łamanie może się wiązać z sytuacjami nieprzyjemnymi, trudnymi i niebezpiecznymi, które na długo mogą pozostać w pamięci dziecka. </a:t>
            </a:r>
            <a:endParaRPr lang="pl-PL" dirty="0" smtClean="0"/>
          </a:p>
          <a:p>
            <a:r>
              <a:rPr lang="pl-PL" dirty="0" smtClean="0"/>
              <a:t>Ostrzeż </a:t>
            </a:r>
            <a:r>
              <a:rPr lang="pl-PL" dirty="0"/>
              <a:t>dziecko, by nie dało się namówić na zachowanie, które może sprowadzić na nie </a:t>
            </a:r>
            <a:r>
              <a:rPr lang="pl-PL" dirty="0" smtClean="0"/>
              <a:t>kłopoty. </a:t>
            </a:r>
            <a:r>
              <a:rPr lang="pl-PL" dirty="0"/>
              <a:t>Po drugiej stronie mogą być osoby, które mogą mieć zupełnie inne intencje niż sądzi dziecko.</a:t>
            </a:r>
          </a:p>
        </p:txBody>
      </p:sp>
    </p:spTree>
    <p:extLst>
      <p:ext uri="{BB962C8B-B14F-4D97-AF65-F5344CB8AC3E}">
        <p14:creationId xmlns:p14="http://schemas.microsoft.com/office/powerpoint/2010/main" val="2902489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Portale społecznościowe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/>
              <a:t>Pamiętaj! </a:t>
            </a:r>
            <a:endParaRPr lang="pl-PL" dirty="0" smtClean="0"/>
          </a:p>
          <a:p>
            <a:r>
              <a:rPr lang="pl-PL" dirty="0" smtClean="0"/>
              <a:t>Poznaj </a:t>
            </a:r>
            <a:r>
              <a:rPr lang="pl-PL" dirty="0"/>
              <a:t>portale z których korzysta twoje dziecko. Wtedy będziesz mógł szybciej pomóc mu w razie ewentualnego zagrożenia. Możesz też poprosić dziecko, by samo wprowadziło cię do tego świata – tym sposobem dowiesz się o wiele więcej niż podczas samodzielnego zwiedzania serwisu. </a:t>
            </a:r>
            <a:endParaRPr lang="pl-PL" dirty="0" smtClean="0"/>
          </a:p>
          <a:p>
            <a:r>
              <a:rPr lang="pl-PL" dirty="0" smtClean="0"/>
              <a:t>Zobacz </a:t>
            </a:r>
            <a:r>
              <a:rPr lang="pl-PL" dirty="0"/>
              <a:t>jakie informacje twoje dziecko ujawnia na profilu i wyjaśnij mu, dlaczego prywatność w </a:t>
            </a:r>
            <a:r>
              <a:rPr lang="pl-PL" dirty="0" err="1"/>
              <a:t>internecie</a:t>
            </a:r>
            <a:r>
              <a:rPr lang="pl-PL" dirty="0"/>
              <a:t> jest bardzo cenna. Uczul dziecko na możliwe konsekwencje podawania swojej fizycznej lokalizacji. </a:t>
            </a:r>
            <a:endParaRPr lang="pl-PL" dirty="0" smtClean="0"/>
          </a:p>
          <a:p>
            <a:r>
              <a:rPr lang="pl-PL" dirty="0" smtClean="0"/>
              <a:t>Zwróć </a:t>
            </a:r>
            <a:r>
              <a:rPr lang="pl-PL" dirty="0"/>
              <a:t>uwagę na to, jakie treści umieszcza na portalu twoje dziecko – czasami młodzi internauci nie myślą o ewentualnych przykrych konsekwencjach swoich czynów. Przypomnij dziecku, że przed oznaczeniem innych osób na publikowanych zdjęciach należy zapytać o ich zgodę. </a:t>
            </a:r>
            <a:endParaRPr lang="pl-PL" dirty="0" smtClean="0"/>
          </a:p>
          <a:p>
            <a:r>
              <a:rPr lang="pl-PL" dirty="0" smtClean="0"/>
              <a:t>Zapytaj </a:t>
            </a:r>
            <a:r>
              <a:rPr lang="pl-PL" dirty="0"/>
              <a:t>dziecko, ilu spośród portalowych „znajomych” zna naprawdę. Wyjaśnij mu, jakie zagrożenia wiążą się z dzieleniem się prywatnymi informacjami z nieznanymi osobami. Przypomnij dziecku, że nie ma obowiązku przyjmowania do grona znajomych wszystkich osób, które je zapraszają. </a:t>
            </a:r>
            <a:endParaRPr lang="pl-PL" dirty="0" smtClean="0"/>
          </a:p>
          <a:p>
            <a:r>
              <a:rPr lang="pl-PL" dirty="0" smtClean="0"/>
              <a:t> </a:t>
            </a:r>
            <a:r>
              <a:rPr lang="pl-PL" dirty="0"/>
              <a:t>Upewnij się, że dziecko wie, jak w danym portalu zgłaszać niepokojące sytuacje lub treści. </a:t>
            </a:r>
          </a:p>
        </p:txBody>
      </p:sp>
    </p:spTree>
    <p:extLst>
      <p:ext uri="{BB962C8B-B14F-4D97-AF65-F5344CB8AC3E}">
        <p14:creationId xmlns:p14="http://schemas.microsoft.com/office/powerpoint/2010/main" val="2492803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Gry online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Pamiętaj!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SYSTEM </a:t>
            </a:r>
            <a:r>
              <a:rPr lang="pl-PL" dirty="0"/>
              <a:t>OCENY TREŚCI </a:t>
            </a:r>
            <a:r>
              <a:rPr lang="pl-PL" dirty="0" smtClean="0"/>
              <a:t>PEGI </a:t>
            </a:r>
          </a:p>
          <a:p>
            <a:r>
              <a:rPr lang="pl-PL" dirty="0"/>
              <a:t>B</a:t>
            </a:r>
            <a:r>
              <a:rPr lang="pl-PL" dirty="0" smtClean="0"/>
              <a:t>ardzo </a:t>
            </a:r>
            <a:r>
              <a:rPr lang="pl-PL" dirty="0"/>
              <a:t>pomocny dla rodziców chcących świadomie kupować gry dla swoich </a:t>
            </a:r>
            <a:r>
              <a:rPr lang="pl-PL" dirty="0" smtClean="0"/>
              <a:t>dzieci. Może </a:t>
            </a:r>
            <a:r>
              <a:rPr lang="pl-PL" dirty="0"/>
              <a:t>być szeroko stosowany w Polsce i innych krajach Europy system klasyfikacji gier PEGI (Pan-</a:t>
            </a:r>
            <a:r>
              <a:rPr lang="pl-PL" dirty="0" err="1"/>
              <a:t>European</a:t>
            </a:r>
            <a:r>
              <a:rPr lang="pl-PL" dirty="0"/>
              <a:t> Game Information). Jest to system ratingowy, który wskazuje minimalny dopuszczalny wiek korzystania z gry, jak również ostrzega przed pojawiającymi się w niej niebezpiecznymi treściami. System składa się z dwóch zestawów graficznych oznaczeń umieszczanych na pudełku gry. </a:t>
            </a:r>
            <a:endParaRPr lang="pl-PL" dirty="0" smtClean="0"/>
          </a:p>
          <a:p>
            <a:r>
              <a:rPr lang="pl-PL" dirty="0" smtClean="0"/>
              <a:t>Oznaczenia </a:t>
            </a:r>
            <a:r>
              <a:rPr lang="pl-PL" dirty="0"/>
              <a:t>wiekowe wskazują dla jakiego minimalnego wieku przeznaczona jest gra. Działają podobnie jak ograniczenia przy filmach kinowych. Należy podkreślić, że te kategorie nie mają nic wspólnego z poziomem trudności gry – odnoszą się wyłącznie do obecności nieodpowiednich dla dzieci scen i treści.</a:t>
            </a:r>
          </a:p>
        </p:txBody>
      </p:sp>
    </p:spTree>
    <p:extLst>
      <p:ext uri="{BB962C8B-B14F-4D97-AF65-F5344CB8AC3E}">
        <p14:creationId xmlns:p14="http://schemas.microsoft.com/office/powerpoint/2010/main" val="4161388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Narzędzia ochrony rodzicielskiej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Pamiętaj! </a:t>
            </a:r>
            <a:endParaRPr lang="pl-PL" dirty="0" smtClean="0"/>
          </a:p>
          <a:p>
            <a:r>
              <a:rPr lang="pl-PL" dirty="0" smtClean="0"/>
              <a:t>Udostępniając </a:t>
            </a:r>
            <a:r>
              <a:rPr lang="pl-PL" dirty="0"/>
              <a:t>dziecku urządzenie z dostępem do </a:t>
            </a:r>
            <a:r>
              <a:rPr lang="pl-PL" dirty="0" err="1"/>
              <a:t>i</a:t>
            </a:r>
            <a:r>
              <a:rPr lang="pl-PL" dirty="0" err="1" smtClean="0"/>
              <a:t>nternetu</a:t>
            </a:r>
            <a:r>
              <a:rPr lang="pl-PL" dirty="0"/>
              <a:t>, upewnij się, że jest ono wyposażone w program ochrony rodzicielskiej, kontrolujący dostęp do nieodpowiednich treści. Dostosuj ustawienia narzędzia do wieku dziecka</a:t>
            </a:r>
            <a:r>
              <a:rPr lang="pl-PL" dirty="0" smtClean="0"/>
              <a:t>.</a:t>
            </a:r>
          </a:p>
          <a:p>
            <a:r>
              <a:rPr lang="pl-PL" dirty="0" smtClean="0"/>
              <a:t>Dziecko </a:t>
            </a:r>
            <a:r>
              <a:rPr lang="pl-PL" dirty="0"/>
              <a:t>powinno wiedzieć o oprogramowaniu do kontroli rodzicielskiej, które jest zainstalowane na urządzeniu. Wytłumacz dziecku czemu służy dane narzędzie. </a:t>
            </a:r>
            <a:endParaRPr lang="pl-PL" dirty="0" smtClean="0"/>
          </a:p>
          <a:p>
            <a:r>
              <a:rPr lang="pl-PL" dirty="0" smtClean="0"/>
              <a:t>Zapewnij </a:t>
            </a:r>
            <a:r>
              <a:rPr lang="pl-PL" dirty="0"/>
              <a:t>dziecko, że jeśli coś niepokojącego wydarzy się w trakcie korzystania z urządzeń i </a:t>
            </a:r>
            <a:r>
              <a:rPr lang="pl-PL" dirty="0" err="1"/>
              <a:t>i</a:t>
            </a:r>
            <a:r>
              <a:rPr lang="pl-PL" dirty="0" err="1" smtClean="0"/>
              <a:t>nternetu</a:t>
            </a:r>
            <a:r>
              <a:rPr lang="pl-PL" dirty="0"/>
              <a:t>, może zwrócić się do ciebie z prośbą o pomoc.</a:t>
            </a:r>
          </a:p>
        </p:txBody>
      </p:sp>
    </p:spTree>
    <p:extLst>
      <p:ext uri="{BB962C8B-B14F-4D97-AF65-F5344CB8AC3E}">
        <p14:creationId xmlns:p14="http://schemas.microsoft.com/office/powerpoint/2010/main" val="1164394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Nierozważne publikowanie wizerunku dziecka przez dorosłych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Pamiętaj! </a:t>
            </a:r>
            <a:endParaRPr lang="pl-PL" dirty="0" smtClean="0"/>
          </a:p>
          <a:p>
            <a:r>
              <a:rPr lang="pl-PL" dirty="0" smtClean="0"/>
              <a:t> </a:t>
            </a:r>
            <a:r>
              <a:rPr lang="pl-PL" dirty="0"/>
              <a:t>Nie publikuj w sieci wizerunku dziecka </a:t>
            </a:r>
            <a:r>
              <a:rPr lang="pl-PL" dirty="0" smtClean="0"/>
              <a:t>w krępujących </a:t>
            </a:r>
            <a:r>
              <a:rPr lang="pl-PL" dirty="0"/>
              <a:t>sytuacjach. Pamiętaj, że materiały, które wrzucasz do sieci pozostaną w niej na długie lata. Zawsze rozważ, czy nie zaszkodzisz nimi w przyszłości swojemu dziecku. </a:t>
            </a:r>
            <a:endParaRPr lang="pl-PL" dirty="0" smtClean="0"/>
          </a:p>
          <a:p>
            <a:r>
              <a:rPr lang="pl-PL" dirty="0" smtClean="0"/>
              <a:t>Nie </a:t>
            </a:r>
            <a:r>
              <a:rPr lang="pl-PL" dirty="0"/>
              <a:t>publikuj w sieci prywatnych informacji na temat swojego dziecka – adresu przedszkola lub szkoły, informacji o trudnościach wychowawczych, przebytych chorobach itp. </a:t>
            </a:r>
            <a:endParaRPr lang="pl-PL" dirty="0" smtClean="0"/>
          </a:p>
          <a:p>
            <a:r>
              <a:rPr lang="pl-PL" dirty="0" smtClean="0"/>
              <a:t>Jeżeli </a:t>
            </a:r>
            <a:r>
              <a:rPr lang="pl-PL" dirty="0"/>
              <a:t>decydujesz się na publikację wizerunku dziecka w serwisie społecznościowym, korzystaj z ustawień prywatności profilu oraz dostępności publikowanego materiału (zdjęcia, filmu, statusu) do wybranych osób – np. bliskich znajomych lub </a:t>
            </a:r>
            <a:r>
              <a:rPr lang="pl-PL" dirty="0" smtClean="0"/>
              <a:t>rodziny. </a:t>
            </a:r>
          </a:p>
          <a:p>
            <a:r>
              <a:rPr lang="pl-PL" dirty="0" smtClean="0"/>
              <a:t>Zawsze </a:t>
            </a:r>
            <a:r>
              <a:rPr lang="pl-PL" dirty="0"/>
              <a:t>pytaj o zgodę rodziców dziecka widocznego na materiałach, które planujesz opublikować w sieci. Oczekuj od nich tego samego. </a:t>
            </a:r>
            <a:endParaRPr lang="pl-PL" dirty="0" smtClean="0"/>
          </a:p>
          <a:p>
            <a:r>
              <a:rPr lang="pl-PL" dirty="0" smtClean="0"/>
              <a:t>Nie </a:t>
            </a:r>
            <a:r>
              <a:rPr lang="pl-PL" dirty="0"/>
              <a:t>zakładaj dziecku profilu w serwisie społecznościowym do czasu, kiedy nie będzie mogło świadomie z niego korzystać.</a:t>
            </a:r>
          </a:p>
        </p:txBody>
      </p:sp>
    </p:spTree>
    <p:extLst>
      <p:ext uri="{BB962C8B-B14F-4D97-AF65-F5344CB8AC3E}">
        <p14:creationId xmlns:p14="http://schemas.microsoft.com/office/powerpoint/2010/main" val="110386574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TM10001114[[fn=Galeria]]</Template>
  <TotalTime>76</TotalTime>
  <Words>1042</Words>
  <Application>Microsoft Office PowerPoint</Application>
  <PresentationFormat>Panoramiczny</PresentationFormat>
  <Paragraphs>67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Gallery</vt:lpstr>
      <vt:lpstr>Zasady bezpiecznej pracy w sieci</vt:lpstr>
      <vt:lpstr>Ogólne zasady bezpiecznej pracy w sieci lokalnej i globALNEJ</vt:lpstr>
      <vt:lpstr>aplikacje</vt:lpstr>
      <vt:lpstr>Cyberprzemoc</vt:lpstr>
      <vt:lpstr>Czaty i komunikatory</vt:lpstr>
      <vt:lpstr>Portale społecznościowe</vt:lpstr>
      <vt:lpstr>Gry online</vt:lpstr>
      <vt:lpstr>Narzędzia ochrony rodzicielskiej</vt:lpstr>
      <vt:lpstr>Nierozważne publikowanie wizerunku dziecka przez dorosłych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Zasady bezpiecznej pracy w sieci</dc:title>
  <dc:creator>Ania</dc:creator>
  <cp:lastModifiedBy>Ania</cp:lastModifiedBy>
  <cp:revision>18</cp:revision>
  <dcterms:created xsi:type="dcterms:W3CDTF">2020-03-26T16:57:55Z</dcterms:created>
  <dcterms:modified xsi:type="dcterms:W3CDTF">2020-03-26T18:14:52Z</dcterms:modified>
</cp:coreProperties>
</file>