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2" r:id="rId4"/>
    <p:sldId id="285" r:id="rId5"/>
    <p:sldId id="258" r:id="rId6"/>
    <p:sldId id="283" r:id="rId7"/>
    <p:sldId id="286" r:id="rId8"/>
    <p:sldId id="259" r:id="rId9"/>
    <p:sldId id="284" r:id="rId10"/>
    <p:sldId id="287" r:id="rId11"/>
    <p:sldId id="263" r:id="rId12"/>
    <p:sldId id="264" r:id="rId13"/>
    <p:sldId id="265" r:id="rId14"/>
    <p:sldId id="266" r:id="rId15"/>
    <p:sldId id="267" r:id="rId16"/>
    <p:sldId id="273" r:id="rId17"/>
    <p:sldId id="274" r:id="rId18"/>
    <p:sldId id="269" r:id="rId19"/>
    <p:sldId id="281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4673" autoAdjust="0"/>
  </p:normalViewPr>
  <p:slideViewPr>
    <p:cSldViewPr>
      <p:cViewPr>
        <p:scale>
          <a:sx n="90" d="100"/>
          <a:sy n="90" d="100"/>
        </p:scale>
        <p:origin x="-1133" y="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C057C10-9EF7-4925-AF59-6212274F6368}" type="datetimeFigureOut">
              <a:rPr lang="pl-PL" smtClean="0"/>
              <a:pPr/>
              <a:t>27.06.2023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8F06DF-07A6-4D00-A479-E4F8CB34E99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10" Type="http://schemas.openxmlformats.org/officeDocument/2006/relationships/image" Target="../media/image112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120.png"/><Relationship Id="rId16" Type="http://schemas.openxmlformats.org/officeDocument/2006/relationships/image" Target="../media/image134.jpe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jpeg"/><Relationship Id="rId18" Type="http://schemas.openxmlformats.org/officeDocument/2006/relationships/image" Target="../media/image157.jpeg"/><Relationship Id="rId3" Type="http://schemas.openxmlformats.org/officeDocument/2006/relationships/image" Target="../media/image142.pn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17" Type="http://schemas.openxmlformats.org/officeDocument/2006/relationships/image" Target="../media/image156.jpeg"/><Relationship Id="rId2" Type="http://schemas.openxmlformats.org/officeDocument/2006/relationships/image" Target="../media/image141.jpeg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jpeg"/><Relationship Id="rId5" Type="http://schemas.openxmlformats.org/officeDocument/2006/relationships/image" Target="../media/image144.png"/><Relationship Id="rId15" Type="http://schemas.openxmlformats.org/officeDocument/2006/relationships/image" Target="../media/image154.jpeg"/><Relationship Id="rId10" Type="http://schemas.openxmlformats.org/officeDocument/2006/relationships/image" Target="../media/image149.jpeg"/><Relationship Id="rId19" Type="http://schemas.openxmlformats.org/officeDocument/2006/relationships/image" Target="../media/image158.pn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18" Type="http://schemas.openxmlformats.org/officeDocument/2006/relationships/image" Target="../media/image6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image" Target="../media/image51.jpe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18" Type="http://schemas.openxmlformats.org/officeDocument/2006/relationships/image" Target="../media/image10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6.jpeg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19" Type="http://schemas.openxmlformats.org/officeDocument/2006/relationships/image" Target="../media/image103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1512168"/>
          </a:xfrm>
        </p:spPr>
        <p:txBody>
          <a:bodyPr>
            <a:normAutofit/>
          </a:bodyPr>
          <a:lstStyle/>
          <a:p>
            <a:pPr algn="ctr"/>
            <a:r>
              <a:rPr lang="pl-PL" sz="4000" b="1" u="sng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Zespół  Edukacyjny  nr 9 </a:t>
            </a:r>
            <a:br>
              <a:rPr lang="pl-PL" sz="4000" b="1" u="sng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pl-PL" sz="4000" b="1" u="sng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  Zielonej  Górze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096344" cy="186043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3286482" cy="187220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23528" y="462133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Szkoła Podstawowa nr 11</a:t>
            </a:r>
            <a:b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z Oddziałami Integracyjnymi</a:t>
            </a: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im. Kornela Makuszyńskiego </a:t>
            </a: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w Zielonej Górze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64088" y="465313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Miejskie Przedszkole nr 46</a:t>
            </a: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Akademia Talentów </a:t>
            </a:r>
          </a:p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w Zielonej Górze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12087" y="5877272"/>
            <a:ext cx="874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u="sng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NASZA SZKOŁA  I  NASZE PRZEDSZKOLE  </a:t>
            </a:r>
          </a:p>
          <a:p>
            <a:pPr algn="ctr"/>
            <a:r>
              <a:rPr lang="pl-PL" b="1" i="1" u="sng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SĄ PIĘKNE, ZDROWE I BEZPIECZNE</a:t>
            </a:r>
          </a:p>
        </p:txBody>
      </p:sp>
      <p:pic>
        <p:nvPicPr>
          <p:cNvPr id="48130" name="Picture 2" descr="http://ze9zg.edu.pl/przedszkole/wp-content/uploads/2023/02/LOGO_ZE9250x2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204864"/>
            <a:ext cx="1786457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92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DZIAŁANIA W ZAKRESIE PROMOCJI   ZDROWIA </a:t>
            </a:r>
            <a:r>
              <a:rPr lang="pl-PL" sz="2800" b="1" dirty="0">
                <a:latin typeface="Book Antiqua" pitchFamily="18" charset="0"/>
              </a:rPr>
              <a:t>– </a:t>
            </a:r>
            <a:r>
              <a:rPr lang="pl-PL" sz="2800" b="1" dirty="0">
                <a:solidFill>
                  <a:srgbClr val="C00000"/>
                </a:solidFill>
                <a:latin typeface="Book Antiqua" pitchFamily="18" charset="0"/>
              </a:rPr>
              <a:t>2022/23</a:t>
            </a:r>
            <a:endParaRPr lang="pl-PL" sz="2800" dirty="0"/>
          </a:p>
        </p:txBody>
      </p:sp>
      <p:pic>
        <p:nvPicPr>
          <p:cNvPr id="10242" name="Picture 2" descr="http://ze9zg.edu.pl/szkola/wp-content/uploads/2023/02/nabor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052736"/>
            <a:ext cx="2057778" cy="93610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7308304" y="1988840"/>
            <a:ext cx="1476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11 Wspaniałych</a:t>
            </a:r>
          </a:p>
        </p:txBody>
      </p:sp>
      <p:pic>
        <p:nvPicPr>
          <p:cNvPr id="10244" name="Picture 4" descr="http://ze9zg.edu.pl/szkola/wp-content/uploads/2023/06/swimming-g0f036460a_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1368152" cy="1103643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51520" y="393305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Mistrzostwa miasta w pływaniu kl.2</a:t>
            </a:r>
          </a:p>
        </p:txBody>
      </p:sp>
      <p:pic>
        <p:nvPicPr>
          <p:cNvPr id="10246" name="Picture 6" descr="http://ze9zg.edu.pl/szkola/wp-content/uploads/2023/03/Bez-nazwy-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8"/>
            <a:ext cx="1296144" cy="129614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323528" y="227687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kolorowej</a:t>
            </a:r>
          </a:p>
          <a:p>
            <a:r>
              <a:rPr lang="pl-PL" sz="1200" dirty="0"/>
              <a:t>skarpetki</a:t>
            </a:r>
          </a:p>
        </p:txBody>
      </p:sp>
      <p:pic>
        <p:nvPicPr>
          <p:cNvPr id="10250" name="Picture 10" descr="http://ze9zg.edu.pl/szkola/wp-content/uploads/2023/05/DSCF777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340768"/>
            <a:ext cx="1736876" cy="1152128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3707904" y="249289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Festyn szkolny</a:t>
            </a:r>
          </a:p>
        </p:txBody>
      </p:sp>
      <p:pic>
        <p:nvPicPr>
          <p:cNvPr id="10254" name="Picture 14" descr="http://ze9zg.edu.pl/szkola/wp-content/uploads/2023/05/Bez-nazwy-14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2924944"/>
            <a:ext cx="1296144" cy="1296144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275856" y="299695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Dni zdrowia</a:t>
            </a:r>
          </a:p>
        </p:txBody>
      </p:sp>
      <p:pic>
        <p:nvPicPr>
          <p:cNvPr id="10256" name="Picture 16" descr="http://ze9zg.edu.pl/szkola/wp-content/uploads/2023/05/Bez-nazwy-9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284984"/>
            <a:ext cx="1224136" cy="1224136"/>
          </a:xfrm>
          <a:prstGeom prst="rect">
            <a:avLst/>
          </a:prstGeom>
          <a:noFill/>
        </p:spPr>
      </p:pic>
      <p:pic>
        <p:nvPicPr>
          <p:cNvPr id="10258" name="Picture 18" descr="http://ze9zg.edu.pl/szkola/wp-content/uploads/2023/03/Bez-nazwy-3-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653136"/>
            <a:ext cx="1440160" cy="1440160"/>
          </a:xfrm>
          <a:prstGeom prst="rect">
            <a:avLst/>
          </a:prstGeom>
          <a:noFill/>
        </p:spPr>
      </p:pic>
      <p:sp>
        <p:nvSpPr>
          <p:cNvPr id="17" name="pole tekstowe 16"/>
          <p:cNvSpPr txBox="1"/>
          <p:nvPr/>
        </p:nvSpPr>
        <p:spPr>
          <a:xfrm>
            <a:off x="179512" y="616530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Spacer z gaikiem</a:t>
            </a:r>
          </a:p>
        </p:txBody>
      </p:sp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1124744"/>
            <a:ext cx="1512168" cy="132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pole tekstowe 18"/>
          <p:cNvSpPr txBox="1"/>
          <p:nvPr/>
        </p:nvSpPr>
        <p:spPr>
          <a:xfrm>
            <a:off x="1763688" y="242088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Konkurs-Kamień, </a:t>
            </a:r>
          </a:p>
          <a:p>
            <a:r>
              <a:rPr lang="pl-PL" sz="1200" dirty="0"/>
              <a:t>papier, nożyce</a:t>
            </a:r>
          </a:p>
        </p:txBody>
      </p:sp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1196752"/>
            <a:ext cx="1362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pole tekstowe 20"/>
          <p:cNvSpPr txBox="1"/>
          <p:nvPr/>
        </p:nvSpPr>
        <p:spPr>
          <a:xfrm>
            <a:off x="5436096" y="256490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Kobiet</a:t>
            </a:r>
          </a:p>
        </p:txBody>
      </p:sp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2348880"/>
            <a:ext cx="1872208" cy="120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pole tekstowe 22"/>
          <p:cNvSpPr txBox="1"/>
          <p:nvPr/>
        </p:nvSpPr>
        <p:spPr>
          <a:xfrm>
            <a:off x="7596336" y="357301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Dwa ognie kl.3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7308304" y="63813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Anioła</a:t>
            </a:r>
          </a:p>
        </p:txBody>
      </p:sp>
      <p:pic>
        <p:nvPicPr>
          <p:cNvPr id="10263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5805264"/>
            <a:ext cx="203555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4" name="Picture 2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6" y="4149080"/>
            <a:ext cx="1944216" cy="134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pole tekstowe 28"/>
          <p:cNvSpPr txBox="1"/>
          <p:nvPr/>
        </p:nvSpPr>
        <p:spPr>
          <a:xfrm>
            <a:off x="7092280" y="551723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Dzień Świątecznego Sweterka</a:t>
            </a:r>
          </a:p>
        </p:txBody>
      </p:sp>
      <p:pic>
        <p:nvPicPr>
          <p:cNvPr id="10266" name="Picture 2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35696" y="4437112"/>
            <a:ext cx="1224136" cy="179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pole tekstowe 30"/>
          <p:cNvSpPr txBox="1"/>
          <p:nvPr/>
        </p:nvSpPr>
        <p:spPr>
          <a:xfrm>
            <a:off x="1763688" y="630932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Radosne andrzejki</a:t>
            </a:r>
          </a:p>
        </p:txBody>
      </p:sp>
      <p:pic>
        <p:nvPicPr>
          <p:cNvPr id="10268" name="Picture 28" descr="Może być zdjęciem przedstawiającym 7 osób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60032" y="2852936"/>
            <a:ext cx="1584176" cy="1188132"/>
          </a:xfrm>
          <a:prstGeom prst="rect">
            <a:avLst/>
          </a:prstGeom>
          <a:noFill/>
        </p:spPr>
      </p:pic>
      <p:pic>
        <p:nvPicPr>
          <p:cNvPr id="10269" name="Picture 2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19872" y="5229200"/>
            <a:ext cx="1584176" cy="103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pole tekstowe 33"/>
          <p:cNvSpPr txBox="1"/>
          <p:nvPr/>
        </p:nvSpPr>
        <p:spPr>
          <a:xfrm>
            <a:off x="3491880" y="6237312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pustej klasy</a:t>
            </a:r>
          </a:p>
        </p:txBody>
      </p:sp>
      <p:pic>
        <p:nvPicPr>
          <p:cNvPr id="10270" name="Picture 3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92080" y="4149080"/>
            <a:ext cx="1152128" cy="146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pole tekstowe 35"/>
          <p:cNvSpPr txBox="1"/>
          <p:nvPr/>
        </p:nvSpPr>
        <p:spPr>
          <a:xfrm>
            <a:off x="6372200" y="357301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Wycieczki </a:t>
            </a:r>
          </a:p>
          <a:p>
            <a:r>
              <a:rPr lang="pl-PL" sz="1200" dirty="0"/>
              <a:t>klasowe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4283968" y="465313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Nocowanie w szkole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34400" cy="97497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WSPÓŁPRACA  Z  RODZICAMI </a:t>
            </a:r>
            <a:b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I   ŚRODOWISKIEM   LOKALNYM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112445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143553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196752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340768"/>
            <a:ext cx="167688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2636912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196752"/>
            <a:ext cx="1800200" cy="117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2684" y="2564904"/>
            <a:ext cx="198269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1268760"/>
            <a:ext cx="1656184" cy="135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2492896"/>
            <a:ext cx="10599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51520" y="3933056"/>
            <a:ext cx="1224136" cy="122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7704" y="4077072"/>
            <a:ext cx="132224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24128" y="3789040"/>
            <a:ext cx="1368152" cy="131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84168" y="5373216"/>
            <a:ext cx="154121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536" y="5373216"/>
            <a:ext cx="211071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6" name="Picture 18" descr="http://ze9zg.edu.pl/szkola/wp-content/uploads/2022/11/1-1-1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31840" y="2636912"/>
            <a:ext cx="1512168" cy="1132931"/>
          </a:xfrm>
          <a:prstGeom prst="rect">
            <a:avLst/>
          </a:prstGeom>
          <a:noFill/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7864" y="4005064"/>
            <a:ext cx="114787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99792" y="5373216"/>
            <a:ext cx="135789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39952" y="5445224"/>
            <a:ext cx="176308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644008" y="3861048"/>
            <a:ext cx="92531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64288" y="3933056"/>
            <a:ext cx="17432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812360" y="5229200"/>
            <a:ext cx="1074717" cy="135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934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04698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SZKOLENIA  SPOŁECZNOŚCI  SZKOLNEJ</a:t>
            </a:r>
            <a:b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  ZAKRESIE  PROMOCJI  ZDROWIA</a:t>
            </a:r>
          </a:p>
        </p:txBody>
      </p:sp>
      <p:pic>
        <p:nvPicPr>
          <p:cNvPr id="9220" name="Picture 4" descr="C:\Users\1\Desktop\Promocja zdrowia\Promocja Zdrowia 2018-2019\Dzieci z cukrzycą są wśród nas\IMG_20200625_065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752"/>
            <a:ext cx="97210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59"/>
            <a:ext cx="1512168" cy="94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76872"/>
            <a:ext cx="1080120" cy="167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124744"/>
            <a:ext cx="126752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49080"/>
            <a:ext cx="1656184" cy="110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 descr="http://ze9zg.edu.pl/szkola/wp-content/uploads/2021/09/3-8-1024x5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5301208"/>
            <a:ext cx="2304256" cy="1302895"/>
          </a:xfrm>
          <a:prstGeom prst="rect">
            <a:avLst/>
          </a:prstGeom>
          <a:noFill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2276872"/>
            <a:ext cx="80685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5" name="Picture 11" descr="http://ze9zg.edu.pl/szkola/wp-content/uploads/2022/04/1-1-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5013176"/>
            <a:ext cx="1584176" cy="1584176"/>
          </a:xfrm>
          <a:prstGeom prst="rect">
            <a:avLst/>
          </a:prstGeom>
          <a:noFill/>
        </p:spPr>
      </p:pic>
      <p:pic>
        <p:nvPicPr>
          <p:cNvPr id="11277" name="Picture 13" descr="http://ze9zg.edu.pl/szkola/wp-content/uploads/2022/06/DSC_20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4941168"/>
            <a:ext cx="1296144" cy="1727760"/>
          </a:xfrm>
          <a:prstGeom prst="rect">
            <a:avLst/>
          </a:prstGeom>
          <a:noFill/>
        </p:spPr>
      </p:pic>
      <p:pic>
        <p:nvPicPr>
          <p:cNvPr id="11279" name="Picture 15" descr="http://ze9zg.edu.pl/szkola/wp-content/uploads/2022/05/1-1-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3212976"/>
            <a:ext cx="1440160" cy="1440160"/>
          </a:xfrm>
          <a:prstGeom prst="rect">
            <a:avLst/>
          </a:prstGeom>
          <a:noFill/>
        </p:spPr>
      </p:pic>
      <p:pic>
        <p:nvPicPr>
          <p:cNvPr id="11281" name="Picture 17" descr="http://ze9zg.edu.pl/szkola/wp-content/uploads/2022/11/1-5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5373216"/>
            <a:ext cx="1595669" cy="1196752"/>
          </a:xfrm>
          <a:prstGeom prst="rect">
            <a:avLst/>
          </a:prstGeom>
          <a:noFill/>
        </p:spPr>
      </p:pic>
      <p:pic>
        <p:nvPicPr>
          <p:cNvPr id="11283" name="Picture 19" descr="http://ze9zg.edu.pl/szkola/wp-content/uploads/2023/03/Bez-nazwy-2-1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55776" y="1340768"/>
            <a:ext cx="1224136" cy="1632182"/>
          </a:xfrm>
          <a:prstGeom prst="rect">
            <a:avLst/>
          </a:prstGeom>
          <a:noFill/>
        </p:spPr>
      </p:pic>
      <p:pic>
        <p:nvPicPr>
          <p:cNvPr id="11285" name="Picture 21" descr="http://ze9zg.edu.pl/szkola/wp-content/uploads/2023/05/Bez-nazwy-1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2" y="1340768"/>
            <a:ext cx="1872208" cy="1248139"/>
          </a:xfrm>
          <a:prstGeom prst="rect">
            <a:avLst/>
          </a:prstGeom>
          <a:noFill/>
        </p:spPr>
      </p:pic>
      <p:pic>
        <p:nvPicPr>
          <p:cNvPr id="11287" name="Picture 23" descr="http://ze9zg.edu.pl/szkola/wp-content/uploads/2023/05/Bez-nazwy-2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8144" y="4005064"/>
            <a:ext cx="1609701" cy="1152128"/>
          </a:xfrm>
          <a:prstGeom prst="rect">
            <a:avLst/>
          </a:prstGeom>
          <a:noFill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40352" y="4005064"/>
            <a:ext cx="1150234" cy="113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Znamię? Znam je&quot; - Powiatowa Stacja Sanitarno-Epidemiologiczna w Opatowie -  Portal Gov.p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96136" y="2852936"/>
            <a:ext cx="1728192" cy="729081"/>
          </a:xfrm>
          <a:prstGeom prst="rect">
            <a:avLst/>
          </a:prstGeom>
          <a:noFill/>
        </p:spPr>
      </p:pic>
      <p:pic>
        <p:nvPicPr>
          <p:cNvPr id="4" name="Picture 4" descr="Szkolenie z pierwszej pomocy | pierwsza pomoc szkolenie | SQD Allianc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7740352" y="2780928"/>
            <a:ext cx="1234423" cy="1080120"/>
          </a:xfrm>
          <a:prstGeom prst="rect">
            <a:avLst/>
          </a:prstGeom>
          <a:noFill/>
        </p:spPr>
      </p:pic>
      <p:sp>
        <p:nvSpPr>
          <p:cNvPr id="11270" name="AutoShape 6" descr="Szkolenie bhp nauczycieli – co ile lat trzeba je wykonać? | BHP Krakó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Picture 8" descr="Szkolenie bhp nauczycieli – co ile lat trzeba je wykonać? | BHP Kraków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11960" y="3068960"/>
            <a:ext cx="1152128" cy="965827"/>
          </a:xfrm>
          <a:prstGeom prst="rect">
            <a:avLst/>
          </a:prstGeom>
          <a:noFill/>
        </p:spPr>
      </p:pic>
      <p:pic>
        <p:nvPicPr>
          <p:cNvPr id="11274" name="Picture 10" descr="Krwiodawcy, ostatnie dni lata wykorzystajcie na oddanie krwi lub jej  składników - Narodowe Centrum Krwi - Portal Gov.pl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211960" y="4221088"/>
            <a:ext cx="1536857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9026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848872" cy="104016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PRACA  SZKOLNEGO  KOORDYNATORA </a:t>
            </a:r>
            <a:b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I  ZESPOŁU  PROMOCJI  ZDROWIA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84784"/>
            <a:ext cx="828092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W latach 2020-2023 odbyło się wiele zaprotokołowanych spotkań zespołu promocji zdrowia oraz szkoleń dla Rady Pedagogicznej. </a:t>
            </a:r>
          </a:p>
          <a:p>
            <a:pPr algn="just"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Przygotowano i przeprowadzono diagnozę potrzeb szkoły z zakresu szeroko pojętej edukacji zdrowotnej.  </a:t>
            </a:r>
          </a:p>
          <a:p>
            <a:pPr algn="just"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Ustalono zakres działań i harmonogram pracy zespołu w kolejnych latach, włączając całą społeczność szkolną oraz środowisko lokalne. </a:t>
            </a:r>
          </a:p>
          <a:p>
            <a:pPr algn="just"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Powołano zespół osób odpowiedzialnych za poszczególne przedsięwzięcia.</a:t>
            </a:r>
          </a:p>
          <a:p>
            <a:pPr algn="just"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Praca zespołu w trzech ostatnich latach była bardzo intensywna, co znajduje swoje odzwierciedlenie w licznych i różnorodnych działaniach prozdrowotnych. </a:t>
            </a:r>
          </a:p>
          <a:p>
            <a:pPr algn="just"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Działania związane z promocją zdrowia były na bieżąco umieszczane na stronie internetowej szkoły, w galerii PROMOCJI ZDROWIA.</a:t>
            </a:r>
          </a:p>
          <a:p>
            <a:pPr algn="just"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</a:rPr>
              <a:t>Mieliśmy na celu ponowne uzyskanie certyfikatu „Szkoły Promującej Zdrowie”.</a:t>
            </a:r>
          </a:p>
          <a:p>
            <a:pPr marL="0" indent="0">
              <a:buNone/>
            </a:pPr>
            <a:endParaRPr lang="pl-PL" dirty="0"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33679"/>
            <a:ext cx="1152128" cy="117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http://ze9zg.edu.pl/przedszkole/wp-content/uploads/2020/09/promocja-zdrowia-mp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5085184"/>
            <a:ext cx="1256349" cy="1296144"/>
          </a:xfrm>
          <a:prstGeom prst="rect">
            <a:avLst/>
          </a:prstGeom>
          <a:noFill/>
        </p:spPr>
      </p:pic>
      <p:pic>
        <p:nvPicPr>
          <p:cNvPr id="32772" name="Picture 4" descr="http://ze9zg.edu.pl/szkola/wp-content/uploads/2020/09/certyfik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941168"/>
            <a:ext cx="2069196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9855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34400" cy="104016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MONITOROWANIE  SAMOPOCZUCIA SPOŁECZNOŚCI  SZKOLNEJ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96752"/>
            <a:ext cx="8518720" cy="5400600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pl-PL" b="1" dirty="0">
                <a:solidFill>
                  <a:srgbClr val="FF0000"/>
                </a:solidFill>
              </a:rPr>
              <a:t>Rok szkolny 2020/2021</a:t>
            </a:r>
            <a:endParaRPr lang="pl-PL" dirty="0">
              <a:solidFill>
                <a:srgbClr val="FF0000"/>
              </a:solidFill>
            </a:endParaRPr>
          </a:p>
          <a:p>
            <a:pPr lvl="0"/>
            <a:r>
              <a:rPr lang="pl-PL" dirty="0">
                <a:solidFill>
                  <a:schemeClr val="tx1"/>
                </a:solidFill>
              </a:rPr>
              <a:t>Sposób monitorowania: </a:t>
            </a:r>
          </a:p>
          <a:p>
            <a:pPr marL="0" lvl="0">
              <a:buNone/>
            </a:pPr>
            <a:r>
              <a:rPr lang="pl-PL" dirty="0">
                <a:solidFill>
                  <a:schemeClr val="tx1"/>
                </a:solidFill>
              </a:rPr>
              <a:t>Obserwacja, wywiady, rozmowy z nauczycielami, pracownikami, uczniami  i  rodzicami.  </a:t>
            </a:r>
          </a:p>
          <a:p>
            <a:pPr marL="0" lvl="0">
              <a:buNone/>
            </a:pPr>
            <a:r>
              <a:rPr lang="pl-PL" dirty="0">
                <a:solidFill>
                  <a:schemeClr val="tx1"/>
                </a:solidFill>
              </a:rPr>
              <a:t>Śledzenie rozporządzeń Ministra Zdrowia, zarządzeń Sanepidu.</a:t>
            </a:r>
          </a:p>
          <a:p>
            <a:pPr lvl="0"/>
            <a:r>
              <a:rPr lang="pl-PL" dirty="0">
                <a:solidFill>
                  <a:schemeClr val="tx1"/>
                </a:solidFill>
              </a:rPr>
              <a:t>Wyniki monitorowania: </a:t>
            </a:r>
          </a:p>
          <a:p>
            <a:pPr marL="0" lvl="0">
              <a:buNone/>
            </a:pPr>
            <a:r>
              <a:rPr lang="pl-PL" dirty="0">
                <a:solidFill>
                  <a:schemeClr val="tx1"/>
                </a:solidFill>
              </a:rPr>
              <a:t>Analiza frekwencji uczniów, wzrost zachorowalności na COVID – 19 , zgłaszanie przypadków zachorowań do dyrekcji szkoły.</a:t>
            </a:r>
          </a:p>
          <a:p>
            <a:pPr lvl="0">
              <a:buNone/>
            </a:pPr>
            <a:endParaRPr lang="pl-PL" dirty="0"/>
          </a:p>
          <a:p>
            <a:pPr lvl="0">
              <a:buNone/>
            </a:pPr>
            <a:r>
              <a:rPr lang="pl-PL" b="1" dirty="0">
                <a:solidFill>
                  <a:srgbClr val="FF0000"/>
                </a:solidFill>
              </a:rPr>
              <a:t>Rok szkolny 2021/2022</a:t>
            </a:r>
            <a:endParaRPr lang="pl-PL" dirty="0">
              <a:solidFill>
                <a:srgbClr val="FF0000"/>
              </a:solidFill>
            </a:endParaRPr>
          </a:p>
          <a:p>
            <a:pPr lvl="0"/>
            <a:r>
              <a:rPr lang="pl-PL" dirty="0">
                <a:solidFill>
                  <a:schemeClr val="tx1"/>
                </a:solidFill>
              </a:rPr>
              <a:t>Sposób monitorowania:</a:t>
            </a:r>
          </a:p>
          <a:p>
            <a:pPr lvl="0">
              <a:buNone/>
            </a:pPr>
            <a:r>
              <a:rPr lang="pl-PL" dirty="0">
                <a:solidFill>
                  <a:schemeClr val="tx1"/>
                </a:solidFill>
              </a:rPr>
              <a:t>Bilans uczniów klas I, III, V, VII przeprowadzony przez pielęgniarkę  szkolną.</a:t>
            </a:r>
          </a:p>
          <a:p>
            <a:pPr lvl="0"/>
            <a:r>
              <a:rPr lang="pl-PL" dirty="0">
                <a:solidFill>
                  <a:schemeClr val="tx1"/>
                </a:solidFill>
              </a:rPr>
              <a:t>Wyniki monitorowania: </a:t>
            </a:r>
          </a:p>
          <a:p>
            <a:pPr lvl="0">
              <a:buNone/>
            </a:pPr>
            <a:r>
              <a:rPr lang="pl-PL" dirty="0">
                <a:solidFill>
                  <a:schemeClr val="tx1"/>
                </a:solidFill>
              </a:rPr>
              <a:t>Analiza przeprowadzonego pomiaru wagi ciała uczniów klas I – VIII.</a:t>
            </a:r>
          </a:p>
          <a:p>
            <a:pPr lvl="0">
              <a:buNone/>
            </a:pPr>
            <a:endParaRPr lang="pl-PL" dirty="0">
              <a:solidFill>
                <a:srgbClr val="FF0000"/>
              </a:solidFill>
            </a:endParaRPr>
          </a:p>
          <a:p>
            <a:pPr lvl="0">
              <a:buNone/>
            </a:pPr>
            <a:r>
              <a:rPr lang="pl-PL" b="1" dirty="0">
                <a:solidFill>
                  <a:srgbClr val="FF0000"/>
                </a:solidFill>
              </a:rPr>
              <a:t>Rok szkolny 2022/2023</a:t>
            </a:r>
            <a:endParaRPr lang="pl-PL" dirty="0">
              <a:solidFill>
                <a:srgbClr val="FF0000"/>
              </a:solidFill>
            </a:endParaRPr>
          </a:p>
          <a:p>
            <a:pPr lvl="0"/>
            <a:r>
              <a:rPr lang="pl-PL" dirty="0">
                <a:solidFill>
                  <a:schemeClr val="tx1"/>
                </a:solidFill>
              </a:rPr>
              <a:t>Sposób monitorowania:</a:t>
            </a:r>
          </a:p>
          <a:p>
            <a:pPr marL="0" lvl="0">
              <a:buNone/>
            </a:pPr>
            <a:r>
              <a:rPr lang="pl-PL" dirty="0">
                <a:solidFill>
                  <a:schemeClr val="tx1"/>
                </a:solidFill>
              </a:rPr>
              <a:t>Obserwacja, wywiady, rozmowy z nauczycielami, pracownikami, uczniami  i rodzicami, systematyczne śledzenie doniesień medialnych.</a:t>
            </a:r>
          </a:p>
          <a:p>
            <a:pPr lvl="0"/>
            <a:r>
              <a:rPr lang="pl-PL" dirty="0">
                <a:solidFill>
                  <a:schemeClr val="tx1"/>
                </a:solidFill>
              </a:rPr>
              <a:t>Wyniki monitorowania: </a:t>
            </a:r>
          </a:p>
          <a:p>
            <a:pPr marL="0" lvl="0">
              <a:buNone/>
            </a:pPr>
            <a:r>
              <a:rPr lang="pl-PL" dirty="0">
                <a:solidFill>
                  <a:schemeClr val="tx1"/>
                </a:solidFill>
              </a:rPr>
              <a:t>Narastająca frustracja wynikająca z powrotu do szkoły po długotrwałej izolacji. </a:t>
            </a:r>
          </a:p>
          <a:p>
            <a:pPr marL="0" lvl="0">
              <a:buNone/>
            </a:pPr>
            <a:r>
              <a:rPr lang="pl-PL" dirty="0">
                <a:solidFill>
                  <a:schemeClr val="tx1"/>
                </a:solidFill>
              </a:rPr>
              <a:t>Zastąpienie kontaktów powoduje osłabienie pozytywnych emocji względem drugiego </a:t>
            </a:r>
          </a:p>
          <a:p>
            <a:pPr marL="0" lvl="0">
              <a:buNone/>
            </a:pPr>
            <a:r>
              <a:rPr lang="pl-PL" dirty="0">
                <a:solidFill>
                  <a:schemeClr val="tx1"/>
                </a:solidFill>
              </a:rPr>
              <a:t>człowieka, zaburzenie odbierania realnego świata, zaburzenie  sytemu wartościowania.</a:t>
            </a:r>
            <a:endParaRPr lang="pl-PL" dirty="0">
              <a:solidFill>
                <a:schemeClr val="tx1"/>
              </a:solidFill>
              <a:latin typeface="Book Antiqua" pitchFamily="18" charset="0"/>
            </a:endParaRPr>
          </a:p>
          <a:p>
            <a:pPr marL="0" lvl="0">
              <a:buNone/>
            </a:pPr>
            <a:r>
              <a:rPr lang="pl-PL" dirty="0">
                <a:solidFill>
                  <a:schemeClr val="tx1"/>
                </a:solidFill>
              </a:rPr>
              <a:t>międzyludzkich korzystaniem z urządzeń elektronicznych, </a:t>
            </a:r>
          </a:p>
        </p:txBody>
      </p:sp>
      <p:sp>
        <p:nvSpPr>
          <p:cNvPr id="6146" name="AutoShape 2" descr="Dobre samopoczucie w pracy – prawda czy mit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268760"/>
            <a:ext cx="1080120" cy="102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068960"/>
            <a:ext cx="1224136" cy="115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5085184"/>
            <a:ext cx="1152128" cy="122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534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36152" cy="1040160"/>
          </a:xfrm>
        </p:spPr>
        <p:txBody>
          <a:bodyPr>
            <a:noAutofit/>
          </a:bodyPr>
          <a:lstStyle/>
          <a:p>
            <a:pPr lvl="0"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WYNIKI   EWALUACJI  DZIAŁAŃ  SZKOŁY  PROMUJĄCEJ  ZDROWIE - rok szk. 2020/2021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752" y="1268760"/>
            <a:ext cx="8662736" cy="5256584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pl-PL" sz="5200" b="1" dirty="0">
                <a:solidFill>
                  <a:srgbClr val="FF0000"/>
                </a:solidFill>
              </a:rPr>
              <a:t>Wnioski z ewaluacji:</a:t>
            </a:r>
            <a:endParaRPr lang="pl-PL" sz="4000" b="1" dirty="0">
              <a:solidFill>
                <a:srgbClr val="FF0000"/>
              </a:solidFill>
            </a:endParaRPr>
          </a:p>
          <a:p>
            <a:pPr lvl="0">
              <a:lnSpc>
                <a:spcPct val="120000"/>
              </a:lnSpc>
            </a:pPr>
            <a:r>
              <a:rPr lang="pl-PL" sz="5600" dirty="0">
                <a:solidFill>
                  <a:schemeClr val="tx1"/>
                </a:solidFill>
              </a:rPr>
              <a:t>Przestrzegamy procedur postępowania w sytuacjach zagrożenia i wdrażamy je w życie społeczności szkolnej.</a:t>
            </a:r>
          </a:p>
          <a:p>
            <a:pPr lvl="0">
              <a:lnSpc>
                <a:spcPct val="120000"/>
              </a:lnSpc>
            </a:pPr>
            <a:r>
              <a:rPr lang="pl-PL" sz="5600" dirty="0">
                <a:solidFill>
                  <a:schemeClr val="tx1"/>
                </a:solidFill>
              </a:rPr>
              <a:t>Podporządkowujemy się wprowadzonym Rozporządzeniom Dyrektora, regulaminom dotyczącym reżimu sanitarnego, higienicznego korzystania z toalet.  Przebywamy w wyznaczonych  strefach, korzystamy z przydzielonych wejść,  używamy preparatów dezynfekujących.</a:t>
            </a:r>
          </a:p>
          <a:p>
            <a:pPr lvl="0">
              <a:lnSpc>
                <a:spcPct val="120000"/>
              </a:lnSpc>
            </a:pPr>
            <a:r>
              <a:rPr lang="pl-PL" sz="5600" dirty="0">
                <a:solidFill>
                  <a:schemeClr val="tx1"/>
                </a:solidFill>
              </a:rPr>
              <a:t>Nasze słabości to duża liczba uczniów oraz budynki szkolne i przedszkolne, w których musimy zapewnić higieniczną i bezpieczną naukę i zabawę.</a:t>
            </a:r>
          </a:p>
          <a:p>
            <a:pPr lvl="0">
              <a:buNone/>
            </a:pPr>
            <a:endParaRPr lang="pl-PL" sz="520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pl-PL" sz="5200" b="1" dirty="0">
                <a:solidFill>
                  <a:srgbClr val="FF0000"/>
                </a:solidFill>
              </a:rPr>
              <a:t>Efekty podjętych działań:</a:t>
            </a:r>
            <a:endParaRPr lang="pl-PL" sz="4000" b="1" dirty="0">
              <a:solidFill>
                <a:srgbClr val="FF0000"/>
              </a:solidFill>
            </a:endParaRP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Mniejsza liczba zachorowań wśród społeczności szkolnej.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Znajomość procedur postępowania uczniów, rodziców i pracowników szkoły </a:t>
            </a:r>
          </a:p>
          <a:p>
            <a:pPr lvl="0">
              <a:buNone/>
            </a:pPr>
            <a:r>
              <a:rPr lang="pl-PL" sz="5600" dirty="0">
                <a:solidFill>
                  <a:schemeClr val="tx1"/>
                </a:solidFill>
              </a:rPr>
              <a:t>        w sytuacjach zagrożenia.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Pracownicy szkoły znają zasady udzielania pierwszej pomocy z użyciem </a:t>
            </a:r>
          </a:p>
          <a:p>
            <a:pPr lvl="0">
              <a:buNone/>
            </a:pPr>
            <a:r>
              <a:rPr lang="pl-PL" sz="5600" dirty="0">
                <a:solidFill>
                  <a:schemeClr val="tx1"/>
                </a:solidFill>
              </a:rPr>
              <a:t>        półautomatycznego defibrylatora zewnętrznego (AED). 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Uczniowie przestrzegają instrukcji bezpiecznego korzystania ze środków dezynfekujących. 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Zakaz wchodzenia rodziców do szkoły i przedszkola.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Świadomość rodziców o konieczności zdalnego nauczania ich dzieci. 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Dbałość o higieniczne korzystanie z urządzeń elektronicznych podczas zdalnego nauczania (prawidłowa postawa ciała, przerwy).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Przestrzeganie reżimu sanitarnego przez społeczność szkolną podczas Egzaminu uczniów klas VIII.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Uczeń rozumie zagrożenie jakie niesie ze sobą wirus </a:t>
            </a:r>
            <a:r>
              <a:rPr lang="pl-PL" sz="5600" dirty="0" err="1">
                <a:solidFill>
                  <a:schemeClr val="tx1"/>
                </a:solidFill>
              </a:rPr>
              <a:t>Covid</a:t>
            </a:r>
            <a:r>
              <a:rPr lang="pl-PL" sz="5600" dirty="0">
                <a:solidFill>
                  <a:schemeClr val="tx1"/>
                </a:solidFill>
              </a:rPr>
              <a:t> 19. Zna i przestrzega zasady reżimu sanitarnego panujące w szkole i przedszkolu w okresie pandemii.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Uczeń pomimo nauki zdalnej i stacjonarnej uczestniczy w różnych formach aktywności fizycznej na świeżym powietrzu.</a:t>
            </a:r>
          </a:p>
          <a:p>
            <a:pPr lvl="0"/>
            <a:r>
              <a:rPr lang="pl-PL" sz="5600" dirty="0">
                <a:solidFill>
                  <a:schemeClr val="tx1"/>
                </a:solidFill>
              </a:rPr>
              <a:t>Wychowankowie znają zasady zdrowego stylu życia oraz zdrowego odżywiania.</a:t>
            </a:r>
          </a:p>
          <a:p>
            <a:endParaRPr lang="pl-PL" dirty="0"/>
          </a:p>
          <a:p>
            <a:pPr marL="0" lvl="0" indent="0">
              <a:buNone/>
            </a:pPr>
            <a:endParaRPr lang="pl-PL" dirty="0">
              <a:latin typeface="Book Antiqua" pitchFamily="18" charset="0"/>
            </a:endParaRPr>
          </a:p>
        </p:txBody>
      </p:sp>
      <p:pic>
        <p:nvPicPr>
          <p:cNvPr id="4" name="Picture 2" descr="Ludzie, Maseczka Do Twarzy, Koronawiru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2708920"/>
            <a:ext cx="2138758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650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03" y="260648"/>
            <a:ext cx="9023297" cy="936104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WYNIKI   EWALUACJI  DZIAŁAŃ  SZKOŁY  PROMUJĄCEJ  ZDROWIE - rok szk.2021/2022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424936" cy="5184576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pl-PL" sz="5600" b="1" dirty="0">
                <a:solidFill>
                  <a:srgbClr val="FF0000"/>
                </a:solidFill>
              </a:rPr>
              <a:t>Wnioski z ewaluacji:</a:t>
            </a:r>
            <a:endParaRPr lang="pl-PL" sz="4000" b="1" dirty="0">
              <a:solidFill>
                <a:srgbClr val="FF0000"/>
              </a:solidFill>
            </a:endParaRP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Okres pandemii sprzyjał mniejszej aktywności fizycznej wśród uczniów, co bez wątpienia przyczyniło się do wzrostu nadwagi i otyłości.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Na lekcjach wychowawczych i zajęciach wychowania fizycznego należy uwzględniać tematykę związaną</a:t>
            </a:r>
            <a:br>
              <a:rPr lang="pl-PL" sz="5600" dirty="0">
                <a:solidFill>
                  <a:schemeClr val="tx1"/>
                </a:solidFill>
              </a:rPr>
            </a:br>
            <a:r>
              <a:rPr lang="pl-PL" sz="5600" dirty="0">
                <a:solidFill>
                  <a:schemeClr val="tx1"/>
                </a:solidFill>
              </a:rPr>
              <a:t>z propagowaniem zdrowego stylu życia, jako przeciwdziałaniu nadwadze i otyłości.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W kontaktach rówieśniczych należy zwracać uwagę na problem braku akceptacji    i odrzucenia dzieci otyłych już w klasie I – VIII.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Należy zwrócić uwagę szkolnym terapeutom na problem braku samoakceptacji wśród uczniów z nadwagą i otyłością. 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Należy kontynuować Program dla szkół - Owoce i warzywa w szkole, Pij mleko. 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W automatach szkolnych powinny znajdować się produkty niskokaloryczne. 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Należy promować picie wody, zamiast napojów o dużej zawartości cukru. 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W indywidualnych kontaktach z rodzicami oraz podczas zebrań należy </a:t>
            </a:r>
          </a:p>
          <a:p>
            <a:pPr lvl="0" algn="just">
              <a:buNone/>
            </a:pPr>
            <a:r>
              <a:rPr lang="pl-PL" sz="5600" dirty="0">
                <a:solidFill>
                  <a:schemeClr val="tx1"/>
                </a:solidFill>
              </a:rPr>
              <a:t>        uświadamiać rodziców na temat otyłości i właściwych nawyków żywieniowych.</a:t>
            </a:r>
          </a:p>
          <a:p>
            <a:pPr lvl="0" algn="just">
              <a:buNone/>
            </a:pPr>
            <a:endParaRPr lang="pl-PL" sz="5200" dirty="0">
              <a:solidFill>
                <a:schemeClr val="tx1"/>
              </a:solidFill>
            </a:endParaRPr>
          </a:p>
          <a:p>
            <a:pPr lvl="0" algn="just">
              <a:buNone/>
            </a:pPr>
            <a:r>
              <a:rPr lang="pl-PL" sz="5600" b="1" dirty="0">
                <a:solidFill>
                  <a:srgbClr val="FF0000"/>
                </a:solidFill>
              </a:rPr>
              <a:t>Efekty podjętych działań:</a:t>
            </a:r>
            <a:endParaRPr lang="pl-PL" sz="4000" b="1" dirty="0">
              <a:solidFill>
                <a:srgbClr val="FF0000"/>
              </a:solidFill>
            </a:endParaRP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Uczeń uczestniczy w różnych formach aktywności fizycznej, spędza chętnie czas wolny na świeżym powietrzu, bez względu na temperaturę.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Wychowankowie znają zasady zdrowego stylu życia, zdrowego odżywiania oraz dbania o higienę osobistą.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Wymiana asortymentu w automatach na wodę, zdrowe napoje i przekąski.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Wprowadzenie wody jako dodatek do obiadu zamiast słodkich napojów (soków, kompotów).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Zdyscyplinowanie rodziców w zakresie przygotowywania drugiego śniadania, które jest spożywane</a:t>
            </a:r>
            <a:br>
              <a:rPr lang="pl-PL" sz="5600" dirty="0">
                <a:solidFill>
                  <a:schemeClr val="tx1"/>
                </a:solidFill>
              </a:rPr>
            </a:br>
            <a:r>
              <a:rPr lang="pl-PL" sz="5600" dirty="0">
                <a:solidFill>
                  <a:schemeClr val="tx1"/>
                </a:solidFill>
              </a:rPr>
              <a:t>w grupie rówieśniczej w stołówce szkolnej oraz wyposażenia  dziecka w wodę.</a:t>
            </a:r>
          </a:p>
          <a:p>
            <a:pPr lvl="0" algn="just"/>
            <a:r>
              <a:rPr lang="pl-PL" sz="5600" dirty="0">
                <a:solidFill>
                  <a:schemeClr val="tx1"/>
                </a:solidFill>
              </a:rPr>
              <a:t>Wzbogacenie diety uczniów szkoły o codziennie spożywane mleko, warzywa i owoce – Programy dla szkół.</a:t>
            </a:r>
          </a:p>
        </p:txBody>
      </p:sp>
      <p:pic>
        <p:nvPicPr>
          <p:cNvPr id="4098" name="Picture 2" descr="Otyłość Dzieci. Zdrowia i ciała świadomej koncepcji. Wektor płaski rysunek ilustracji. – artystyczna grafika wektoro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068960"/>
            <a:ext cx="1440160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3692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936104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WYNIKI   EWALUACJI  DZIAŁAŃ  SZKOŁY  PROMUJĄCEJ  ZDROWIE – rok szk.2022/2023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0370" y="1340768"/>
            <a:ext cx="8756126" cy="5256584"/>
          </a:xfrm>
        </p:spPr>
        <p:txBody>
          <a:bodyPr>
            <a:normAutofit fontScale="40000" lnSpcReduction="20000"/>
          </a:bodyPr>
          <a:lstStyle/>
          <a:p>
            <a:pPr lvl="0">
              <a:buNone/>
            </a:pPr>
            <a:r>
              <a:rPr lang="pl-PL" b="1" dirty="0">
                <a:solidFill>
                  <a:srgbClr val="FF0000"/>
                </a:solidFill>
              </a:rPr>
              <a:t>Wnioski z ewaluacji:</a:t>
            </a:r>
            <a:endParaRPr lang="pl-PL" sz="2500" dirty="0"/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Należy popularyzować wiedzę na temat sposobów radzenia sobie ze stresem i zdrowego odżywiania.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VIII zwrócić szczególną uwagę na sposoby radzenia sobie ze stresem przed egzaminem.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IV-VIII należy przeprowadzić zajęcia z zakresu psychoedukacji (relacje społeczne, emocje, konflikty, uzależnienia).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IV- VIII należy przeprowadzić zajęcia na temat dojrzewania i pierwszej pomocy.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IV należy przeprowadzić zajęcia integracyjne, aby wzmocnić poczucie własnej wartości uczniów.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IV –VIII należy zwiększyć ilość wycieczek pozaszkolnych oraz więcej wydarzeń klasowych.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Należy uatrakcyjniać zajęcia w klasach starszych ze względu na deklaracje uczniów dot. monotonii zajęć.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Pracować nad życzliwym stosunkiem nauczycieli do uczniów.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I – III należy pracować nad umiejętnością mówienia o trudnych sytuacjach, proszenia o pomoc.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I - III należy szukać konstruktywnego rozwiązywania konfliktów (bez przemocy).</a:t>
            </a:r>
          </a:p>
          <a:p>
            <a:pPr lvl="0">
              <a:buNone/>
            </a:pPr>
            <a:endParaRPr lang="pl-PL" dirty="0"/>
          </a:p>
          <a:p>
            <a:pPr lvl="0">
              <a:buNone/>
            </a:pPr>
            <a:r>
              <a:rPr lang="pl-PL" b="1" dirty="0">
                <a:solidFill>
                  <a:srgbClr val="FF0000"/>
                </a:solidFill>
              </a:rPr>
              <a:t>Efekty podjętych działań:</a:t>
            </a:r>
            <a:endParaRPr lang="pl-PL" sz="2500" dirty="0"/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okresie pandemii zauważono wzrost negatywnych zachowań podczas </a:t>
            </a:r>
          </a:p>
          <a:p>
            <a:pPr lvl="0">
              <a:buNone/>
            </a:pPr>
            <a:r>
              <a:rPr lang="pl-PL" sz="3500" dirty="0">
                <a:solidFill>
                  <a:schemeClr val="tx1"/>
                </a:solidFill>
              </a:rPr>
              <a:t>        lekcji </a:t>
            </a:r>
            <a:r>
              <a:rPr lang="pl-PL" sz="3500" dirty="0" err="1">
                <a:solidFill>
                  <a:schemeClr val="tx1"/>
                </a:solidFill>
              </a:rPr>
              <a:t>on-line</a:t>
            </a:r>
            <a:r>
              <a:rPr lang="pl-PL" sz="3500" dirty="0">
                <a:solidFill>
                  <a:schemeClr val="tx1"/>
                </a:solidFill>
              </a:rPr>
              <a:t> wśród uczniów. Nauczyciele i terapeuci podjęli odpowiednie </a:t>
            </a:r>
          </a:p>
          <a:p>
            <a:pPr lvl="0">
              <a:buNone/>
            </a:pPr>
            <a:r>
              <a:rPr lang="pl-PL" sz="3500" dirty="0">
                <a:solidFill>
                  <a:schemeClr val="tx1"/>
                </a:solidFill>
              </a:rPr>
              <a:t>        działania, które są kontynuowane do tej pory.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Uczniowie poznali nowe metody i techniki radzenie sobie ze stresem.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IV – VIII zostały przeprowadzone zajęcie z zakresu</a:t>
            </a:r>
            <a:br>
              <a:rPr lang="pl-PL" sz="3500" dirty="0">
                <a:solidFill>
                  <a:schemeClr val="tx1"/>
                </a:solidFill>
              </a:rPr>
            </a:br>
            <a:r>
              <a:rPr lang="pl-PL" sz="3500" dirty="0">
                <a:solidFill>
                  <a:schemeClr val="tx1"/>
                </a:solidFill>
              </a:rPr>
              <a:t>psychoedukacji, pierwszej pomocy oraz dojrzewania.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W klasach I – III uczniowie pracowali nad umiejętnością rozwiązywania</a:t>
            </a:r>
          </a:p>
          <a:p>
            <a:pPr lvl="0">
              <a:buNone/>
            </a:pPr>
            <a:r>
              <a:rPr lang="pl-PL" sz="3500" dirty="0">
                <a:solidFill>
                  <a:schemeClr val="tx1"/>
                </a:solidFill>
              </a:rPr>
              <a:t>        konfliktów bez przemocy.</a:t>
            </a:r>
          </a:p>
          <a:p>
            <a:pPr lvl="0"/>
            <a:r>
              <a:rPr lang="pl-PL" sz="3500" dirty="0">
                <a:solidFill>
                  <a:schemeClr val="tx1"/>
                </a:solidFill>
              </a:rPr>
              <a:t>Zwiększono liczbę spotkań i wycieczek integracyjnych.</a:t>
            </a:r>
          </a:p>
          <a:p>
            <a:pPr marL="0" lvl="0" indent="0">
              <a:buNone/>
            </a:pPr>
            <a:endParaRPr lang="pl-PL" dirty="0">
              <a:latin typeface="Book Antiqua" pitchFamily="18" charset="0"/>
            </a:endParaRPr>
          </a:p>
        </p:txBody>
      </p:sp>
      <p:pic>
        <p:nvPicPr>
          <p:cNvPr id="3074" name="Picture 2" descr="Uśmiechnięta niepełnosprawna dziewczyna na wózku inwalidzkim i jej szkolni przyjaciele siedzą przy okrągłym stole, czytają książki i rozmawiają ze sobą. Pojęcie aktywności włączającej. Ilustracja wektorowa kreskówki dla banera. – artystyczna grafika wektoro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293096"/>
            <a:ext cx="2657422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660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20472" cy="72008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WSPÓŁPRACA  Z  PIELĘGNIARKĄ  SZKOLNĄ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84784"/>
            <a:ext cx="4824536" cy="51125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W ZE nr 9 w Zielonej Górze od wielu lat pracuje pielęgniarka pani Krystyna Chodkiewicz.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To ona czuwa nad zdrowiem uczniów i nauczycieli naszej szkoły.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Czuwa nad gromadzeniem dokumentacji medycznej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uczniów. Przeprowadza bilanse 6-latków, uczniów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klas 1, 3, 5 i 7.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Zajmuje się fluoryzacją zębów, monitoruje stan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wzroku, słuchu i właściwej postawy dzieci.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Na prośbę rodziców sprawdza czystość ciała.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Przeprowadza również pogadanki dla chłopców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i dziewcząt dotyczące okresu dojrzewania.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>
                <a:solidFill>
                  <a:schemeClr val="tx1"/>
                </a:solidFill>
              </a:rPr>
              <a:t>Uczy i wskazuje konieczność przestrzegania higieny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>
                <a:solidFill>
                  <a:schemeClr val="tx1"/>
                </a:solidFill>
              </a:rPr>
              <a:t>w różnych sytuacjach.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>
                <a:solidFill>
                  <a:schemeClr val="tx1"/>
                </a:solidFill>
              </a:rPr>
              <a:t>Współpracuje z zespołem do spraw Promocji Zdrowia oraz z </a:t>
            </a:r>
            <a:r>
              <a:rPr lang="pl-PL" sz="1600" dirty="0" err="1">
                <a:solidFill>
                  <a:schemeClr val="tx1"/>
                </a:solidFill>
              </a:rPr>
              <a:t>ZSiPKZ</a:t>
            </a:r>
            <a:r>
              <a:rPr lang="pl-PL" sz="1600" dirty="0">
                <a:solidFill>
                  <a:schemeClr val="tx1"/>
                </a:solidFill>
              </a:rPr>
              <a:t> w Zielonej Górze.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>
                <a:solidFill>
                  <a:schemeClr val="tx1"/>
                </a:solidFill>
              </a:rPr>
              <a:t>Współdziała z nami w różnych przedsięwzięciach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>
                <a:solidFill>
                  <a:schemeClr val="tx1"/>
                </a:solidFill>
              </a:rPr>
              <a:t>prozdrowotnych (konkursach, apelach, turniejach ).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Obraz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340768"/>
            <a:ext cx="30243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717032"/>
            <a:ext cx="18722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 descr="Naszywka PIELĘGNIARKA średnica 6,6 cm HA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509120"/>
            <a:ext cx="1397341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649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3717032"/>
            <a:ext cx="7560840" cy="758952"/>
          </a:xfrm>
        </p:spPr>
        <p:txBody>
          <a:bodyPr/>
          <a:lstStyle/>
          <a:p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ZESPÓŁ  PROMOCJI  ZDROWIA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53136"/>
            <a:ext cx="1584176" cy="155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53136"/>
            <a:ext cx="1512168" cy="152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ze9zg.edu.pl/przedszkole/wp-content/uploads/2023/02/LOGO_ZE9250x2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548680"/>
            <a:ext cx="2880320" cy="3018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765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008112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REALIZACJA  CELÓW  PRIORYTETOWYCH </a:t>
            </a:r>
            <a:b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  ROKU  SZKOLNYM  </a:t>
            </a:r>
            <a:r>
              <a:rPr lang="pl-PL" sz="2800" b="1" dirty="0">
                <a:solidFill>
                  <a:srgbClr val="C00000"/>
                </a:solidFill>
                <a:latin typeface="Book Antiqua" pitchFamily="18" charset="0"/>
              </a:rPr>
              <a:t>2020/21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8" cy="478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  <a:latin typeface="Book Antiqua" pitchFamily="18" charset="0"/>
              </a:rPr>
              <a:t>Wyłoniony problem priorytetowy</a:t>
            </a:r>
          </a:p>
          <a:p>
            <a:pPr marL="0" indent="0">
              <a:buNone/>
            </a:pPr>
            <a:endParaRPr lang="pl-PL" sz="1200" u="sng" dirty="0">
              <a:latin typeface="Book Antiqua" pitchFamily="18" charset="0"/>
            </a:endParaRPr>
          </a:p>
          <a:p>
            <a:pPr marL="0" indent="0" algn="just">
              <a:buNone/>
            </a:pPr>
            <a:endParaRPr lang="pl-PL" sz="1800" dirty="0">
              <a:latin typeface="Book Antiqua" pitchFamily="18" charset="0"/>
            </a:endParaRPr>
          </a:p>
          <a:p>
            <a:pPr marL="0" indent="0">
              <a:buNone/>
            </a:pPr>
            <a:endParaRPr lang="pl-PL" dirty="0">
              <a:latin typeface="Book Antiqua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11560" y="1988840"/>
            <a:ext cx="43204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Franklin Gothic Book" pitchFamily="34" charset="0"/>
              </a:rPr>
              <a:t>Okres pandemii i reżimu sanitarnego oraz wytyczne Ministra Zdrowia spowodowały, iż duży nacisk został nałożony na dbałość o zdrowie i przestrzeganie zasad higieny. Zauważono, że dzieci nie mają nawyku mycia rąk po korzystaniu z toalety oraz przychodziły do szkoły z objawami choroby.</a:t>
            </a:r>
          </a:p>
        </p:txBody>
      </p:sp>
      <p:pic>
        <p:nvPicPr>
          <p:cNvPr id="22532" name="Picture 4" descr="Mycie Rąk, Dzieci Toną, Blond Dziewczy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2306056" cy="3456384"/>
          </a:xfrm>
          <a:prstGeom prst="rect">
            <a:avLst/>
          </a:prstGeom>
          <a:noFill/>
        </p:spPr>
      </p:pic>
      <p:pic>
        <p:nvPicPr>
          <p:cNvPr id="22530" name="Picture 2" descr="Zalążek, Bakteria, Zakażenie, Zdrow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276872"/>
            <a:ext cx="1740024" cy="1691086"/>
          </a:xfrm>
          <a:prstGeom prst="rect">
            <a:avLst/>
          </a:prstGeom>
          <a:noFill/>
        </p:spPr>
      </p:pic>
      <p:pic>
        <p:nvPicPr>
          <p:cNvPr id="22534" name="Picture 6" descr="Termometr, Gorączka, Temperatu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293096"/>
            <a:ext cx="3168352" cy="2106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875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839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DZIAŁANIA W ZAKRESIE PROMOCJI </a:t>
            </a:r>
            <a:br>
              <a:rPr lang="pl-PL" sz="31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pl-PL" sz="31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ZDROWIA </a:t>
            </a:r>
            <a:r>
              <a:rPr lang="pl-PL" b="1" dirty="0">
                <a:latin typeface="Book Antiqua" pitchFamily="18" charset="0"/>
              </a:rPr>
              <a:t>– </a:t>
            </a:r>
            <a:r>
              <a:rPr lang="pl-PL" b="1" dirty="0">
                <a:solidFill>
                  <a:srgbClr val="C00000"/>
                </a:solidFill>
                <a:latin typeface="Book Antiqua" pitchFamily="18" charset="0"/>
              </a:rPr>
              <a:t>2020/21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340768"/>
            <a:ext cx="81679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1368152" cy="85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251520" y="206084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Niedobry wirus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1152128" cy="114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5652120" y="256490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Zdrowie </a:t>
            </a:r>
          </a:p>
          <a:p>
            <a:r>
              <a:rPr lang="pl-PL" sz="1200" dirty="0"/>
              <a:t>na talerzu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356992"/>
            <a:ext cx="1152128" cy="113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395536" y="450912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Czyste rączki mam, </a:t>
            </a:r>
            <a:br>
              <a:rPr lang="pl-PL" sz="1200" dirty="0"/>
            </a:br>
            <a:r>
              <a:rPr lang="pl-PL" sz="1200" dirty="0"/>
              <a:t>bo o zdrowie dbam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077072"/>
            <a:ext cx="1152128" cy="116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pole tekstowe 14"/>
          <p:cNvSpPr txBox="1"/>
          <p:nvPr/>
        </p:nvSpPr>
        <p:spPr>
          <a:xfrm>
            <a:off x="2555776" y="368741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Zdrowym być, </a:t>
            </a:r>
          </a:p>
          <a:p>
            <a:r>
              <a:rPr lang="pl-PL" sz="1200" dirty="0"/>
              <a:t>zdrowo żyć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780928"/>
            <a:ext cx="936104" cy="8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196752"/>
            <a:ext cx="1224136" cy="86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1628800"/>
            <a:ext cx="117745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1412776"/>
            <a:ext cx="142011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pole tekstowe 17"/>
          <p:cNvSpPr txBox="1"/>
          <p:nvPr/>
        </p:nvSpPr>
        <p:spPr>
          <a:xfrm>
            <a:off x="2843808" y="220486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Zabawy na świeżym powietrzu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6466" y="2852936"/>
            <a:ext cx="157229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3212976"/>
            <a:ext cx="1018946" cy="10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4005064"/>
            <a:ext cx="14446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pole tekstowe 21"/>
          <p:cNvSpPr txBox="1"/>
          <p:nvPr/>
        </p:nvSpPr>
        <p:spPr>
          <a:xfrm>
            <a:off x="4139952" y="371703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Ferie w szkole</a:t>
            </a: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52320" y="1844824"/>
            <a:ext cx="1440160" cy="105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32240" y="1340768"/>
            <a:ext cx="131769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pole tekstowe 24"/>
          <p:cNvSpPr txBox="1"/>
          <p:nvPr/>
        </p:nvSpPr>
        <p:spPr>
          <a:xfrm>
            <a:off x="8100392" y="1196752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Mega Misja-bezpieczny Internet</a:t>
            </a: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16216" y="2996952"/>
            <a:ext cx="1559258" cy="9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24328" y="3645024"/>
            <a:ext cx="148177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5157192"/>
            <a:ext cx="125379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03648" y="5085184"/>
            <a:ext cx="1008112" cy="159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699792" y="5301208"/>
            <a:ext cx="1944216" cy="12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pole tekstowe 30"/>
          <p:cNvSpPr txBox="1"/>
          <p:nvPr/>
        </p:nvSpPr>
        <p:spPr>
          <a:xfrm>
            <a:off x="4355976" y="645333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/>
              <a:t>Ekozabawka</a:t>
            </a:r>
            <a:endParaRPr lang="pl-PL" sz="1200" dirty="0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932040" y="5229200"/>
            <a:ext cx="1656184" cy="110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pole tekstowe 32"/>
          <p:cNvSpPr txBox="1"/>
          <p:nvPr/>
        </p:nvSpPr>
        <p:spPr>
          <a:xfrm>
            <a:off x="5004048" y="494116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Nie marnuj jedzenia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107504" y="609329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Zdrowo i sportowo</a:t>
            </a:r>
          </a:p>
          <a:p>
            <a:r>
              <a:rPr lang="pl-PL" sz="1200" dirty="0"/>
              <a:t>na wiosnę</a:t>
            </a:r>
          </a:p>
        </p:txBody>
      </p:sp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804248" y="5013176"/>
            <a:ext cx="18261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pole tekstowe 35"/>
          <p:cNvSpPr txBox="1"/>
          <p:nvPr/>
        </p:nvSpPr>
        <p:spPr>
          <a:xfrm>
            <a:off x="6876256" y="638132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Talerz zdrowego żywienia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835696" y="2780928"/>
            <a:ext cx="80178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pole tekstowe 36"/>
          <p:cNvSpPr txBox="1"/>
          <p:nvPr/>
        </p:nvSpPr>
        <p:spPr>
          <a:xfrm>
            <a:off x="6588224" y="4005064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Jeżdżę rowerem, poznaję okolice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DZIAŁANIA W ZAKRESIE PROMOCJI </a:t>
            </a:r>
            <a:b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ZDROWIA </a:t>
            </a:r>
            <a:r>
              <a:rPr lang="pl-PL" sz="2800" b="1" dirty="0">
                <a:latin typeface="Book Antiqua" pitchFamily="18" charset="0"/>
              </a:rPr>
              <a:t>– </a:t>
            </a:r>
            <a:r>
              <a:rPr lang="pl-PL" sz="2800" b="1" dirty="0">
                <a:solidFill>
                  <a:srgbClr val="C00000"/>
                </a:solidFill>
                <a:latin typeface="Book Antiqua" pitchFamily="18" charset="0"/>
              </a:rPr>
              <a:t>2020/21</a:t>
            </a:r>
            <a:endParaRPr lang="pl-PL" sz="28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798587" cy="140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96752"/>
            <a:ext cx="792088" cy="148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179512" y="270892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Zbieramy nakrętki i baterie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68960"/>
            <a:ext cx="179688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323528" y="4365104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Omnibus przyrodniczy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268760"/>
            <a:ext cx="209140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2411760" y="220486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Projekt- Człowiek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653136"/>
            <a:ext cx="1296144" cy="188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5445224"/>
            <a:ext cx="2088232" cy="120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1619672" y="515719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Odkrywamy sportowe talenty</a:t>
            </a: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1628800"/>
            <a:ext cx="73247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1196752"/>
            <a:ext cx="95060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pole tekstowe 15"/>
          <p:cNvSpPr txBox="1"/>
          <p:nvPr/>
        </p:nvSpPr>
        <p:spPr>
          <a:xfrm>
            <a:off x="5436096" y="11967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Paczka dla</a:t>
            </a:r>
          </a:p>
          <a:p>
            <a:r>
              <a:rPr lang="pl-PL" sz="1200" dirty="0"/>
              <a:t> Ciapka</a:t>
            </a:r>
          </a:p>
        </p:txBody>
      </p:sp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2492896"/>
            <a:ext cx="1584176" cy="112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pole tekstowe 17"/>
          <p:cNvSpPr txBox="1"/>
          <p:nvPr/>
        </p:nvSpPr>
        <p:spPr>
          <a:xfrm>
            <a:off x="3851920" y="285293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</a:t>
            </a:r>
          </a:p>
          <a:p>
            <a:r>
              <a:rPr lang="pl-PL" sz="1200" dirty="0"/>
              <a:t>Ziemi</a:t>
            </a:r>
          </a:p>
        </p:txBody>
      </p:sp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1124744"/>
            <a:ext cx="213484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pole tekstowe 19"/>
          <p:cNvSpPr txBox="1"/>
          <p:nvPr/>
        </p:nvSpPr>
        <p:spPr>
          <a:xfrm>
            <a:off x="6732240" y="2420888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Wirtualne Dni Otwarte</a:t>
            </a:r>
          </a:p>
        </p:txBody>
      </p:sp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60032" y="2924944"/>
            <a:ext cx="1152128" cy="149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pole tekstowe 21"/>
          <p:cNvSpPr txBox="1"/>
          <p:nvPr/>
        </p:nvSpPr>
        <p:spPr>
          <a:xfrm>
            <a:off x="4427984" y="4437112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Kosz pełen jesiennych darów</a:t>
            </a:r>
          </a:p>
        </p:txBody>
      </p:sp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4077072"/>
            <a:ext cx="1345394" cy="98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pole tekstowe 24"/>
          <p:cNvSpPr txBox="1"/>
          <p:nvPr/>
        </p:nvSpPr>
        <p:spPr>
          <a:xfrm>
            <a:off x="3563888" y="450912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</a:t>
            </a:r>
          </a:p>
          <a:p>
            <a:r>
              <a:rPr lang="pl-PL" sz="1200" dirty="0"/>
              <a:t>Dentysty</a:t>
            </a:r>
          </a:p>
        </p:txBody>
      </p:sp>
      <p:pic>
        <p:nvPicPr>
          <p:cNvPr id="36879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1840" y="3717032"/>
            <a:ext cx="120071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8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924944"/>
            <a:ext cx="174348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pole tekstowe 27"/>
          <p:cNvSpPr txBox="1"/>
          <p:nvPr/>
        </p:nvSpPr>
        <p:spPr>
          <a:xfrm>
            <a:off x="8279396" y="3501008"/>
            <a:ext cx="864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</a:t>
            </a:r>
          </a:p>
          <a:p>
            <a:r>
              <a:rPr lang="pl-PL" sz="1200" dirty="0"/>
              <a:t>kolorowej </a:t>
            </a:r>
          </a:p>
          <a:p>
            <a:r>
              <a:rPr lang="pl-PL" sz="1200" dirty="0"/>
              <a:t>skarpetki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32040" y="4941168"/>
            <a:ext cx="137320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139952" y="5445223"/>
            <a:ext cx="936104" cy="126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pole tekstowe 28"/>
          <p:cNvSpPr txBox="1"/>
          <p:nvPr/>
        </p:nvSpPr>
        <p:spPr>
          <a:xfrm>
            <a:off x="5148064" y="602128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Promotor</a:t>
            </a:r>
          </a:p>
          <a:p>
            <a:r>
              <a:rPr lang="pl-PL" sz="1200" dirty="0"/>
              <a:t>zdrowia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12360" y="4725144"/>
            <a:ext cx="1008112" cy="204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pole tekstowe 31"/>
          <p:cNvSpPr txBox="1"/>
          <p:nvPr/>
        </p:nvSpPr>
        <p:spPr>
          <a:xfrm>
            <a:off x="6804248" y="609329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Nauka</a:t>
            </a:r>
          </a:p>
          <a:p>
            <a:pPr algn="r"/>
            <a:r>
              <a:rPr lang="pl-PL" sz="1200" dirty="0"/>
              <a:t>zdalna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16216" y="4941168"/>
            <a:ext cx="134213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842248" cy="974976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REALIZACJA  CELÓW  PRIORYTETOWYCH </a:t>
            </a:r>
            <a:b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  ROKU  SZKOLNYM </a:t>
            </a:r>
            <a:r>
              <a:rPr lang="pl-PL" sz="2800" b="1" dirty="0">
                <a:latin typeface="Book Antiqua" pitchFamily="18" charset="0"/>
              </a:rPr>
              <a:t> </a:t>
            </a:r>
            <a:r>
              <a:rPr lang="pl-PL" sz="2800" b="1" dirty="0">
                <a:solidFill>
                  <a:srgbClr val="C00000"/>
                </a:solidFill>
                <a:latin typeface="Book Antiqua" pitchFamily="18" charset="0"/>
              </a:rPr>
              <a:t>2021/22</a:t>
            </a:r>
            <a:endParaRPr lang="pl-PL" sz="28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9"/>
            <a:ext cx="8503920" cy="504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C00000"/>
                </a:solidFill>
                <a:latin typeface="Book Antiqua" pitchFamily="18" charset="0"/>
              </a:rPr>
              <a:t>Wyłoniony problem priorytetowy</a:t>
            </a:r>
          </a:p>
          <a:p>
            <a:pPr marL="0" indent="0">
              <a:buNone/>
            </a:pPr>
            <a:endParaRPr lang="pl-PL" sz="1200" dirty="0">
              <a:latin typeface="Book Antiqua" pitchFamily="18" charset="0"/>
            </a:endParaRPr>
          </a:p>
          <a:p>
            <a:pPr marL="0" indent="0">
              <a:buNone/>
            </a:pPr>
            <a:endParaRPr lang="pl-PL" sz="2000" dirty="0">
              <a:latin typeface="Book Antiqua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95536" y="2132856"/>
            <a:ext cx="51845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Przesiewowe ważenie uczniów, sprawdzenie wzroku i wypełnienie bilansów zdrowia ucznia przez pielęgniarkę szkolną oraz sugestie członków szkolnego zespołu do spraw promocji zdrowia wskazały, iż wielu uczniów ma nadwagę i wady postawy. </a:t>
            </a:r>
            <a:r>
              <a:rPr lang="pl-PL" sz="2400" dirty="0" err="1"/>
              <a:t>Lockdown</a:t>
            </a:r>
            <a:r>
              <a:rPr lang="pl-PL" sz="2400" dirty="0"/>
              <a:t> i zdalne nauczanie spowodowały mniejszą aktywność fizyczną, co miało wpływ na wzrost nadwagi i otyłości wśród uczniów.</a:t>
            </a:r>
          </a:p>
        </p:txBody>
      </p:sp>
      <p:pic>
        <p:nvPicPr>
          <p:cNvPr id="21510" name="Picture 6" descr="Kobieta, Skala, Nadwaga, Otyłość, Di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124744"/>
            <a:ext cx="1841069" cy="3168352"/>
          </a:xfrm>
          <a:prstGeom prst="rect">
            <a:avLst/>
          </a:prstGeom>
          <a:noFill/>
        </p:spPr>
      </p:pic>
      <p:pic>
        <p:nvPicPr>
          <p:cNvPr id="15364" name="Picture 4" descr="Praca Z Domu, Praca Zdal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77072"/>
            <a:ext cx="3528392" cy="2494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51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DZIAŁANIA W ZAKRESIE PROMOCJI   ZDROWIA – </a:t>
            </a:r>
            <a:r>
              <a:rPr lang="pl-PL" sz="2800" b="1" dirty="0">
                <a:solidFill>
                  <a:srgbClr val="C00000"/>
                </a:solidFill>
                <a:latin typeface="Book Antiqua" pitchFamily="18" charset="0"/>
              </a:rPr>
              <a:t>2021/22</a:t>
            </a:r>
            <a:endParaRPr lang="pl-PL" sz="2800" dirty="0"/>
          </a:p>
        </p:txBody>
      </p:sp>
      <p:pic>
        <p:nvPicPr>
          <p:cNvPr id="14338" name="Picture 2" descr="http://ze9zg.edu.pl/szkola/wp-content/uploads/2021/09/IMG-20210924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1224136" cy="122413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51520" y="234888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bez samochodu</a:t>
            </a:r>
          </a:p>
        </p:txBody>
      </p:sp>
      <p:pic>
        <p:nvPicPr>
          <p:cNvPr id="14342" name="Picture 6" descr="http://ze9zg.edu.pl/szkola/wp-content/uploads/2021/11/2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196752"/>
            <a:ext cx="1779350" cy="864096"/>
          </a:xfrm>
          <a:prstGeom prst="rect">
            <a:avLst/>
          </a:prstGeom>
          <a:noFill/>
        </p:spPr>
      </p:pic>
      <p:pic>
        <p:nvPicPr>
          <p:cNvPr id="14340" name="Picture 4" descr="http://ze9zg.edu.pl/szkola/wp-content/uploads/2021/11/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916832"/>
            <a:ext cx="1176033" cy="64807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763688" y="206084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Program dla szkół</a:t>
            </a:r>
          </a:p>
        </p:txBody>
      </p:sp>
      <p:pic>
        <p:nvPicPr>
          <p:cNvPr id="14346" name="Picture 10" descr="http://ze9zg.edu.pl/szkola/wp-content/uploads/2021/11/SAVE_20211104_222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852936"/>
            <a:ext cx="1080120" cy="1440160"/>
          </a:xfrm>
          <a:prstGeom prst="rect">
            <a:avLst/>
          </a:prstGeom>
          <a:noFill/>
        </p:spPr>
      </p:pic>
      <p:pic>
        <p:nvPicPr>
          <p:cNvPr id="14344" name="Picture 8" descr="http://ze9zg.edu.pl/szkola/wp-content/uploads/2021/11/SAVE_20211104_2223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573016"/>
            <a:ext cx="1224136" cy="918101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1331640" y="30689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Świetlicowa</a:t>
            </a:r>
          </a:p>
          <a:p>
            <a:r>
              <a:rPr lang="pl-PL" sz="1200" dirty="0"/>
              <a:t>olimpiada</a:t>
            </a:r>
          </a:p>
        </p:txBody>
      </p:sp>
      <p:pic>
        <p:nvPicPr>
          <p:cNvPr id="14348" name="Picture 12" descr="http://ze9zg.edu.pl/szkola/wp-content/uploads/2021/11/SAVE_20211104_2211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797152"/>
            <a:ext cx="1368152" cy="1368152"/>
          </a:xfrm>
          <a:prstGeom prst="rect">
            <a:avLst/>
          </a:prstGeom>
          <a:noFill/>
        </p:spPr>
      </p:pic>
      <p:pic>
        <p:nvPicPr>
          <p:cNvPr id="14350" name="Picture 14" descr="http://ze9zg.edu.pl/szkola/wp-content/uploads/2021/11/SAVE_20211104_2211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664" y="4869160"/>
            <a:ext cx="1152128" cy="1152128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251520" y="6165304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Konkurs skoków przez skakankę</a:t>
            </a:r>
          </a:p>
        </p:txBody>
      </p:sp>
      <p:pic>
        <p:nvPicPr>
          <p:cNvPr id="14352" name="Picture 16" descr="http://ze9zg.edu.pl/szkola/wp-content/uploads/2022/01/1-6-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1196752"/>
            <a:ext cx="1296144" cy="972108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4355976" y="213285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Aktywny powrót </a:t>
            </a:r>
          </a:p>
          <a:p>
            <a:r>
              <a:rPr lang="pl-PL" sz="1200" dirty="0"/>
              <a:t>do szkoły</a:t>
            </a:r>
          </a:p>
        </p:txBody>
      </p:sp>
      <p:pic>
        <p:nvPicPr>
          <p:cNvPr id="14354" name="Picture 18" descr="http://ze9zg.edu.pl/szkola/wp-content/uploads/2022/01/21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1484784"/>
            <a:ext cx="1224136" cy="1224136"/>
          </a:xfrm>
          <a:prstGeom prst="rect">
            <a:avLst/>
          </a:prstGeom>
          <a:noFill/>
        </p:spPr>
      </p:pic>
      <p:pic>
        <p:nvPicPr>
          <p:cNvPr id="14356" name="Picture 20" descr="http://ze9zg.edu.pl/szkola/wp-content/uploads/2022/01/1-2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124744"/>
            <a:ext cx="1224136" cy="1224136"/>
          </a:xfrm>
          <a:prstGeom prst="rect">
            <a:avLst/>
          </a:prstGeom>
          <a:noFill/>
        </p:spPr>
      </p:pic>
      <p:sp>
        <p:nvSpPr>
          <p:cNvPr id="18" name="pole tekstowe 17"/>
          <p:cNvSpPr txBox="1"/>
          <p:nvPr/>
        </p:nvSpPr>
        <p:spPr>
          <a:xfrm>
            <a:off x="7308304" y="105273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Andrzejki tradycyjnie i na sportowo</a:t>
            </a:r>
          </a:p>
        </p:txBody>
      </p:sp>
      <p:pic>
        <p:nvPicPr>
          <p:cNvPr id="14358" name="Picture 22" descr="http://ze9zg.edu.pl/szkola/wp-content/uploads/2022/01/1-8-19-scaled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2780928"/>
            <a:ext cx="1795525" cy="1296144"/>
          </a:xfrm>
          <a:prstGeom prst="rect">
            <a:avLst/>
          </a:prstGeom>
          <a:noFill/>
        </p:spPr>
      </p:pic>
      <p:sp>
        <p:nvSpPr>
          <p:cNvPr id="20" name="pole tekstowe 19"/>
          <p:cNvSpPr txBox="1"/>
          <p:nvPr/>
        </p:nvSpPr>
        <p:spPr>
          <a:xfrm>
            <a:off x="2411760" y="414908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Zdrowy być, zdrowo żyć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7984" y="3573016"/>
            <a:ext cx="1990551" cy="9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2" y="2492896"/>
            <a:ext cx="139661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pole tekstowe 23"/>
          <p:cNvSpPr txBox="1"/>
          <p:nvPr/>
        </p:nvSpPr>
        <p:spPr>
          <a:xfrm>
            <a:off x="4355976" y="2852936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Zdrowie promujemy i o zdrowie dbamy</a:t>
            </a:r>
          </a:p>
        </p:txBody>
      </p:sp>
      <p:pic>
        <p:nvPicPr>
          <p:cNvPr id="6" name="Picture 6" descr="http://ze9zg.edu.pl/szkola/wp-content/uploads/2022/03/1-13-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59832" y="4797152"/>
            <a:ext cx="1656184" cy="1656184"/>
          </a:xfrm>
          <a:prstGeom prst="rect">
            <a:avLst/>
          </a:prstGeom>
          <a:noFill/>
        </p:spPr>
      </p:pic>
      <p:pic>
        <p:nvPicPr>
          <p:cNvPr id="8" name="Picture 8" descr="http://ze9zg.edu.pl/szkola/wp-content/uploads/2022/03/1-9-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16016" y="4797152"/>
            <a:ext cx="1800200" cy="1350150"/>
          </a:xfrm>
          <a:prstGeom prst="rect">
            <a:avLst/>
          </a:prstGeom>
          <a:noFill/>
        </p:spPr>
      </p:pic>
      <p:sp>
        <p:nvSpPr>
          <p:cNvPr id="27" name="pole tekstowe 26"/>
          <p:cNvSpPr txBox="1"/>
          <p:nvPr/>
        </p:nvSpPr>
        <p:spPr>
          <a:xfrm>
            <a:off x="4860032" y="616530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Bezpieczne ferie</a:t>
            </a:r>
          </a:p>
        </p:txBody>
      </p:sp>
      <p:pic>
        <p:nvPicPr>
          <p:cNvPr id="9" name="Picture 10" descr="http://ze9zg.edu.pl/szkola/wp-content/uploads/2022/03/1-4-16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08304" y="2852936"/>
            <a:ext cx="1440160" cy="1440160"/>
          </a:xfrm>
          <a:prstGeom prst="rect">
            <a:avLst/>
          </a:prstGeom>
          <a:noFill/>
        </p:spPr>
      </p:pic>
      <p:sp>
        <p:nvSpPr>
          <p:cNvPr id="29" name="pole tekstowe 28"/>
          <p:cNvSpPr txBox="1"/>
          <p:nvPr/>
        </p:nvSpPr>
        <p:spPr>
          <a:xfrm>
            <a:off x="7019256" y="4293096"/>
            <a:ext cx="2124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parasolki na sportowo</a:t>
            </a:r>
          </a:p>
        </p:txBody>
      </p:sp>
      <p:pic>
        <p:nvPicPr>
          <p:cNvPr id="11" name="Picture 12" descr="http://ze9zg.edu.pl/szkola/wp-content/uploads/2022/03/1-13-7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76256" y="4725144"/>
            <a:ext cx="1584176" cy="1584176"/>
          </a:xfrm>
          <a:prstGeom prst="rect">
            <a:avLst/>
          </a:prstGeom>
          <a:noFill/>
        </p:spPr>
      </p:pic>
      <p:sp>
        <p:nvSpPr>
          <p:cNvPr id="31" name="pole tekstowe 30"/>
          <p:cNvSpPr txBox="1"/>
          <p:nvPr/>
        </p:nvSpPr>
        <p:spPr>
          <a:xfrm>
            <a:off x="6804248" y="630932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kota na sportowo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DZIAŁANIA W ZAKRESIE PROMOCJI   ZDROWIA – </a:t>
            </a:r>
            <a:r>
              <a:rPr lang="pl-PL" sz="2800" b="1" dirty="0">
                <a:solidFill>
                  <a:srgbClr val="C00000"/>
                </a:solidFill>
                <a:latin typeface="Book Antiqua" pitchFamily="18" charset="0"/>
              </a:rPr>
              <a:t>2021/22</a:t>
            </a:r>
            <a:endParaRPr lang="pl-PL" sz="2800" dirty="0"/>
          </a:p>
        </p:txBody>
      </p:sp>
      <p:pic>
        <p:nvPicPr>
          <p:cNvPr id="13314" name="Picture 2" descr="http://ze9zg.edu.pl/szkola/wp-content/uploads/2022/03/1__10_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1008112" cy="1395334"/>
          </a:xfrm>
          <a:prstGeom prst="rect">
            <a:avLst/>
          </a:prstGeom>
          <a:noFill/>
        </p:spPr>
      </p:pic>
      <p:pic>
        <p:nvPicPr>
          <p:cNvPr id="13316" name="Picture 4" descr="http://ze9zg.edu.pl/szkola/wp-content/uploads/2022/03/1-8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931604" cy="165618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51520" y="249289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Aktywny Dzień Kobiet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139952" y="17728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</a:t>
            </a:r>
          </a:p>
          <a:p>
            <a:r>
              <a:rPr lang="pl-PL" sz="1200" dirty="0"/>
              <a:t>sportu</a:t>
            </a:r>
          </a:p>
        </p:txBody>
      </p:sp>
      <p:pic>
        <p:nvPicPr>
          <p:cNvPr id="13324" name="Picture 12" descr="http://ze9zg.edu.pl/szkola/wp-content/uploads/2022/05/1-3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268760"/>
            <a:ext cx="1680187" cy="1260140"/>
          </a:xfrm>
          <a:prstGeom prst="rect">
            <a:avLst/>
          </a:prstGeom>
          <a:noFill/>
        </p:spPr>
      </p:pic>
      <p:pic>
        <p:nvPicPr>
          <p:cNvPr id="13326" name="Picture 14" descr="http://ze9zg.edu.pl/szkola/wp-content/uploads/2022/05/1-2-5-sca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140968"/>
            <a:ext cx="1012472" cy="1656184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1187624" y="386104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Promotor</a:t>
            </a:r>
          </a:p>
          <a:p>
            <a:r>
              <a:rPr lang="pl-PL" sz="1200" dirty="0"/>
              <a:t>zdrowia</a:t>
            </a:r>
          </a:p>
        </p:txBody>
      </p:sp>
      <p:pic>
        <p:nvPicPr>
          <p:cNvPr id="13328" name="Picture 16" descr="http://ze9zg.edu.pl/szkola/wp-content/uploads/2022/05/IMG-20220429-WA0044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3140968"/>
            <a:ext cx="1368152" cy="1368152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1979712" y="443711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tańca</a:t>
            </a:r>
          </a:p>
        </p:txBody>
      </p:sp>
      <p:pic>
        <p:nvPicPr>
          <p:cNvPr id="13330" name="Picture 18" descr="http://ze9zg.edu.pl/szkola/wp-content/uploads/2022/05/1-2-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941168"/>
            <a:ext cx="1440160" cy="1440160"/>
          </a:xfrm>
          <a:prstGeom prst="rect">
            <a:avLst/>
          </a:prstGeom>
          <a:noFill/>
        </p:spPr>
      </p:pic>
      <p:sp>
        <p:nvSpPr>
          <p:cNvPr id="17" name="pole tekstowe 16"/>
          <p:cNvSpPr txBox="1"/>
          <p:nvPr/>
        </p:nvSpPr>
        <p:spPr>
          <a:xfrm>
            <a:off x="179512" y="6381328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Warzywa i owoce w świetlicy</a:t>
            </a:r>
          </a:p>
        </p:txBody>
      </p:sp>
      <p:pic>
        <p:nvPicPr>
          <p:cNvPr id="13332" name="Picture 20" descr="http://ze9zg.edu.pl/szkola/wp-content/uploads/2022/05/1-5-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797152"/>
            <a:ext cx="1296144" cy="1728192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7236296" y="134076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Dni zdrowia</a:t>
            </a:r>
          </a:p>
        </p:txBody>
      </p:sp>
      <p:pic>
        <p:nvPicPr>
          <p:cNvPr id="13322" name="Picture 10" descr="http://ze9zg.edu.pl/szkola/wp-content/uploads/2022/05/1-5-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1700808"/>
            <a:ext cx="1536171" cy="1152128"/>
          </a:xfrm>
          <a:prstGeom prst="rect">
            <a:avLst/>
          </a:prstGeom>
          <a:noFill/>
        </p:spPr>
      </p:pic>
      <p:pic>
        <p:nvPicPr>
          <p:cNvPr id="13318" name="Picture 6" descr="http://ze9zg.edu.pl/szkola/wp-content/uploads/2022/04/1-1-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1196752"/>
            <a:ext cx="1512168" cy="1512168"/>
          </a:xfrm>
          <a:prstGeom prst="rect">
            <a:avLst/>
          </a:prstGeom>
          <a:noFill/>
        </p:spPr>
      </p:pic>
      <p:sp>
        <p:nvSpPr>
          <p:cNvPr id="19" name="pole tekstowe 18"/>
          <p:cNvSpPr txBox="1"/>
          <p:nvPr/>
        </p:nvSpPr>
        <p:spPr>
          <a:xfrm>
            <a:off x="3563888" y="566124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Turniej w </a:t>
            </a:r>
          </a:p>
          <a:p>
            <a:r>
              <a:rPr lang="pl-PL" sz="1200" dirty="0"/>
              <a:t>zbijaka</a:t>
            </a:r>
          </a:p>
        </p:txBody>
      </p:sp>
      <p:pic>
        <p:nvPicPr>
          <p:cNvPr id="13334" name="Picture 22" descr="http://ze9zg.edu.pl/szkola/wp-content/uploads/2022/05/1-1-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79912" y="3861048"/>
            <a:ext cx="1584176" cy="1584176"/>
          </a:xfrm>
          <a:prstGeom prst="rect">
            <a:avLst/>
          </a:prstGeom>
          <a:noFill/>
        </p:spPr>
      </p:pic>
      <p:sp>
        <p:nvSpPr>
          <p:cNvPr id="21" name="pole tekstowe 20"/>
          <p:cNvSpPr txBox="1"/>
          <p:nvPr/>
        </p:nvSpPr>
        <p:spPr>
          <a:xfrm>
            <a:off x="3635896" y="364502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 zdrowy ciele, zdrowy duch</a:t>
            </a:r>
          </a:p>
        </p:txBody>
      </p:sp>
      <p:pic>
        <p:nvPicPr>
          <p:cNvPr id="13336" name="Picture 24" descr="http://ze9zg.edu.pl/szkola/wp-content/uploads/2022/05/1-3-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8" y="2780928"/>
            <a:ext cx="1085868" cy="1728192"/>
          </a:xfrm>
          <a:prstGeom prst="rect">
            <a:avLst/>
          </a:prstGeom>
          <a:noFill/>
        </p:spPr>
      </p:pic>
      <p:sp>
        <p:nvSpPr>
          <p:cNvPr id="23" name="pole tekstowe 22"/>
          <p:cNvSpPr txBox="1"/>
          <p:nvPr/>
        </p:nvSpPr>
        <p:spPr>
          <a:xfrm>
            <a:off x="5580112" y="458112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Śniadaniówka bez słodyczy</a:t>
            </a:r>
          </a:p>
        </p:txBody>
      </p:sp>
      <p:pic>
        <p:nvPicPr>
          <p:cNvPr id="13338" name="Picture 26" descr="http://ze9zg.edu.pl/szkola/wp-content/uploads/2022/05/1-1-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3284984"/>
            <a:ext cx="1368152" cy="1368152"/>
          </a:xfrm>
          <a:prstGeom prst="rect">
            <a:avLst/>
          </a:prstGeom>
          <a:noFill/>
        </p:spPr>
      </p:pic>
      <p:sp>
        <p:nvSpPr>
          <p:cNvPr id="25" name="pole tekstowe 24"/>
          <p:cNvSpPr txBox="1"/>
          <p:nvPr/>
        </p:nvSpPr>
        <p:spPr>
          <a:xfrm>
            <a:off x="7092280" y="292494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Spotkanie z dietetykiem</a:t>
            </a:r>
          </a:p>
        </p:txBody>
      </p:sp>
      <p:pic>
        <p:nvPicPr>
          <p:cNvPr id="13340" name="Picture 28" descr="http://ze9zg.edu.pl/szkola/wp-content/uploads/2022/05/1-4-1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2" y="5157192"/>
            <a:ext cx="1440160" cy="1440160"/>
          </a:xfrm>
          <a:prstGeom prst="rect">
            <a:avLst/>
          </a:prstGeom>
          <a:noFill/>
        </p:spPr>
      </p:pic>
      <p:sp>
        <p:nvSpPr>
          <p:cNvPr id="27" name="pole tekstowe 26"/>
          <p:cNvSpPr txBox="1"/>
          <p:nvPr/>
        </p:nvSpPr>
        <p:spPr>
          <a:xfrm>
            <a:off x="4211960" y="594928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Zajęcia </a:t>
            </a:r>
          </a:p>
          <a:p>
            <a:pPr algn="r"/>
            <a:r>
              <a:rPr lang="pl-PL" sz="1200" dirty="0"/>
              <a:t>sportowe – </a:t>
            </a:r>
          </a:p>
          <a:p>
            <a:pPr algn="r"/>
            <a:r>
              <a:rPr lang="pl-PL" sz="1200" dirty="0"/>
              <a:t>Sport to zdrowie</a:t>
            </a:r>
          </a:p>
        </p:txBody>
      </p:sp>
      <p:pic>
        <p:nvPicPr>
          <p:cNvPr id="13342" name="Picture 30" descr="http://ze9zg.edu.pl/szkola/wp-content/uploads/2022/05/1-5-1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08304" y="4869160"/>
            <a:ext cx="1632182" cy="1224136"/>
          </a:xfrm>
          <a:prstGeom prst="rect">
            <a:avLst/>
          </a:prstGeom>
          <a:noFill/>
        </p:spPr>
      </p:pic>
      <p:sp>
        <p:nvSpPr>
          <p:cNvPr id="29" name="pole tekstowe 28"/>
          <p:cNvSpPr txBox="1"/>
          <p:nvPr/>
        </p:nvSpPr>
        <p:spPr>
          <a:xfrm>
            <a:off x="7236296" y="6093296"/>
            <a:ext cx="190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Spotkanie z </a:t>
            </a:r>
            <a:r>
              <a:rPr lang="pl-PL" sz="1200" dirty="0" err="1"/>
              <a:t>paraolimpijczykiem</a:t>
            </a:r>
            <a:endParaRPr lang="pl-PL" sz="1200" dirty="0"/>
          </a:p>
        </p:txBody>
      </p:sp>
      <p:pic>
        <p:nvPicPr>
          <p:cNvPr id="13320" name="Picture 8" descr="http://ze9zg.edu.pl/szkola/wp-content/uploads/2022/04/2__1_-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63888" y="2348880"/>
            <a:ext cx="1584176" cy="1056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404664"/>
            <a:ext cx="8842248" cy="758952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REALIZACJA  CELÓW  PRIORYTETOWYCH </a:t>
            </a:r>
            <a:b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W  ROKU  SZKOLNYM  </a:t>
            </a:r>
            <a:r>
              <a:rPr lang="pl-PL" sz="2800" b="1" dirty="0">
                <a:solidFill>
                  <a:srgbClr val="C00000"/>
                </a:solidFill>
                <a:latin typeface="Book Antiqua" pitchFamily="18" charset="0"/>
              </a:rPr>
              <a:t>2022/23</a:t>
            </a:r>
            <a:endParaRPr lang="pl-PL" sz="28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752" y="1527048"/>
            <a:ext cx="5350368" cy="4926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  <a:latin typeface="Book Antiqua" pitchFamily="18" charset="0"/>
              </a:rPr>
              <a:t>Wyłoniony problem priorytetowy</a:t>
            </a:r>
          </a:p>
          <a:p>
            <a:pPr marL="0" indent="0">
              <a:buNone/>
            </a:pPr>
            <a:endParaRPr lang="pl-PL" sz="2000" b="1" dirty="0">
              <a:solidFill>
                <a:srgbClr val="C00000"/>
              </a:solidFill>
              <a:latin typeface="Book Antiqua" pitchFamily="18" charset="0"/>
            </a:endParaRPr>
          </a:p>
          <a:p>
            <a:pPr marL="0" indent="0">
              <a:buNone/>
            </a:pPr>
            <a:r>
              <a:rPr lang="pl-PL" sz="2400" dirty="0"/>
              <a:t>Izolacja uczniów, zdalne nauczanie oraz trudności w kontaktach z rówieśnikami spowodowały zmniejszenie odporności psychicznej na niepowodzenia szkolne oraz relacje rówieśnicze. Wychowawcy klas informowali specjalistów: pedagogów, psychologów, </a:t>
            </a:r>
            <a:r>
              <a:rPr lang="pl-PL" sz="2400" dirty="0" err="1"/>
              <a:t>socjoterapeutów</a:t>
            </a:r>
            <a:r>
              <a:rPr lang="pl-PL" sz="2400" dirty="0"/>
              <a:t> o problemach psychicznych swoich uczniów. </a:t>
            </a:r>
          </a:p>
          <a:p>
            <a:pPr marL="0" indent="0">
              <a:buNone/>
            </a:pPr>
            <a:r>
              <a:rPr lang="pl-PL" sz="2400" dirty="0"/>
              <a:t>Ponadto dzieci same zgłaszały się do nauczycieli i specjalistów z prośbą o pomoc.</a:t>
            </a:r>
            <a:endParaRPr lang="pl-PL" sz="2400" dirty="0">
              <a:solidFill>
                <a:srgbClr val="C00000"/>
              </a:solidFill>
            </a:endParaRPr>
          </a:p>
        </p:txBody>
      </p:sp>
      <p:pic>
        <p:nvPicPr>
          <p:cNvPr id="20482" name="Picture 2" descr="Kobieta, Smutny, Portret, Pła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84784"/>
            <a:ext cx="2375438" cy="1603421"/>
          </a:xfrm>
          <a:prstGeom prst="rect">
            <a:avLst/>
          </a:prstGeom>
          <a:noFill/>
        </p:spPr>
      </p:pic>
      <p:pic>
        <p:nvPicPr>
          <p:cNvPr id="20484" name="Picture 4" descr="Nieszczęśliwy, Maska, Facet, Smut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212976"/>
            <a:ext cx="2304256" cy="1526570"/>
          </a:xfrm>
          <a:prstGeom prst="rect">
            <a:avLst/>
          </a:prstGeom>
          <a:noFill/>
        </p:spPr>
      </p:pic>
      <p:pic>
        <p:nvPicPr>
          <p:cNvPr id="20486" name="Picture 6" descr="Pomoc, Ręka, Oferta, Rozpacz, Depresj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869160"/>
            <a:ext cx="2376264" cy="1678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007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DZIAŁANIA W ZAKRESIE PROMOCJI   ZDROWIA </a:t>
            </a:r>
            <a:r>
              <a:rPr lang="pl-PL" sz="2800" b="1" dirty="0">
                <a:latin typeface="Book Antiqua" pitchFamily="18" charset="0"/>
              </a:rPr>
              <a:t>– </a:t>
            </a:r>
            <a:r>
              <a:rPr lang="pl-PL" sz="2800" b="1" dirty="0">
                <a:solidFill>
                  <a:srgbClr val="C00000"/>
                </a:solidFill>
                <a:latin typeface="Book Antiqua" pitchFamily="18" charset="0"/>
              </a:rPr>
              <a:t>2022/23</a:t>
            </a:r>
            <a:endParaRPr lang="pl-PL" sz="2800" dirty="0"/>
          </a:p>
        </p:txBody>
      </p:sp>
      <p:pic>
        <p:nvPicPr>
          <p:cNvPr id="11266" name="Picture 2" descr="http://ze9zg.edu.pl/szkola/wp-content/uploads/2021/11/SAVE_20211104_22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1440160" cy="108012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79512" y="220486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Tydzień </a:t>
            </a:r>
          </a:p>
          <a:p>
            <a:pPr algn="r"/>
            <a:r>
              <a:rPr lang="pl-PL" sz="1200" dirty="0"/>
              <a:t>uczniowskiej </a:t>
            </a:r>
          </a:p>
          <a:p>
            <a:pPr algn="r"/>
            <a:r>
              <a:rPr lang="pl-PL" sz="1200" dirty="0" err="1"/>
              <a:t>Supermocy</a:t>
            </a:r>
            <a:endParaRPr lang="pl-PL" sz="1200" dirty="0"/>
          </a:p>
        </p:txBody>
      </p:sp>
      <p:pic>
        <p:nvPicPr>
          <p:cNvPr id="11268" name="Picture 4" descr="http://ze9zg.edu.pl/szkola/wp-content/uploads/2022/01/1-10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268760"/>
            <a:ext cx="1920213" cy="864096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131840" y="213285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/>
              <a:t>MegaMisja</a:t>
            </a:r>
            <a:endParaRPr lang="pl-PL" sz="1200" dirty="0"/>
          </a:p>
        </p:txBody>
      </p:sp>
      <p:pic>
        <p:nvPicPr>
          <p:cNvPr id="11270" name="Picture 6" descr="http://ze9zg.edu.pl/szkola/wp-content/uploads/2022/03/1-2-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1800200" cy="830662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4860032" y="213285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bez plecaka</a:t>
            </a:r>
          </a:p>
        </p:txBody>
      </p:sp>
      <p:pic>
        <p:nvPicPr>
          <p:cNvPr id="11272" name="Picture 8" descr="http://ze9zg.edu.pl/szkola/wp-content/uploads/2022/05/IMG-20220429-WA0047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124744"/>
            <a:ext cx="1224136" cy="1224136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8244408" y="155679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</a:t>
            </a:r>
          </a:p>
          <a:p>
            <a:r>
              <a:rPr lang="pl-PL" sz="1200" dirty="0"/>
              <a:t>tańca</a:t>
            </a:r>
          </a:p>
        </p:txBody>
      </p:sp>
      <p:pic>
        <p:nvPicPr>
          <p:cNvPr id="11274" name="Picture 10" descr="http://ze9zg.edu.pl/szkola/wp-content/uploads/2022/11/1-6-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429000"/>
            <a:ext cx="1152128" cy="1119484"/>
          </a:xfrm>
          <a:prstGeom prst="rect">
            <a:avLst/>
          </a:prstGeom>
          <a:noFill/>
        </p:spPr>
      </p:pic>
      <p:pic>
        <p:nvPicPr>
          <p:cNvPr id="11276" name="Picture 12" descr="http://ze9zg.edu.pl/szkola/wp-content/uploads/2022/11/1-3-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140968"/>
            <a:ext cx="1296144" cy="833853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395536" y="400506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/>
              <a:t>Tydzień Szczęścia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3923928" y="242088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Taneczne</a:t>
            </a:r>
          </a:p>
          <a:p>
            <a:r>
              <a:rPr lang="pl-PL" sz="1200" dirty="0"/>
              <a:t>przerwy</a:t>
            </a:r>
          </a:p>
        </p:txBody>
      </p:sp>
      <p:pic>
        <p:nvPicPr>
          <p:cNvPr id="11280" name="Picture 16" descr="http://ze9zg.edu.pl/szkola/wp-content/uploads/2022/11/1-2-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2852936"/>
            <a:ext cx="1145163" cy="792088"/>
          </a:xfrm>
          <a:prstGeom prst="rect">
            <a:avLst/>
          </a:prstGeom>
          <a:noFill/>
        </p:spPr>
      </p:pic>
      <p:pic>
        <p:nvPicPr>
          <p:cNvPr id="11278" name="Picture 14" descr="http://ze9zg.edu.pl/szkola/wp-content/uploads/2022/11/1-6-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2420888"/>
            <a:ext cx="1152128" cy="864096"/>
          </a:xfrm>
          <a:prstGeom prst="rect">
            <a:avLst/>
          </a:prstGeom>
          <a:noFill/>
        </p:spPr>
      </p:pic>
      <p:pic>
        <p:nvPicPr>
          <p:cNvPr id="11282" name="Picture 18" descr="http://ze9zg.edu.pl/szkola/wp-content/uploads/2022/11/0__1_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1916832"/>
            <a:ext cx="1405796" cy="1080120"/>
          </a:xfrm>
          <a:prstGeom prst="rect">
            <a:avLst/>
          </a:prstGeom>
          <a:noFill/>
        </p:spPr>
      </p:pic>
      <p:pic>
        <p:nvPicPr>
          <p:cNvPr id="11284" name="Picture 20" descr="http://ze9zg.edu.pl/szkola/wp-content/uploads/2022/11/indeks-4-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797152"/>
            <a:ext cx="1242138" cy="1656184"/>
          </a:xfrm>
          <a:prstGeom prst="rect">
            <a:avLst/>
          </a:prstGeom>
          <a:noFill/>
        </p:spPr>
      </p:pic>
      <p:pic>
        <p:nvPicPr>
          <p:cNvPr id="11286" name="Picture 22" descr="http://ze9zg.edu.pl/szkola/wp-content/uploads/2022/11/indeks-5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75656" y="5013176"/>
            <a:ext cx="1035496" cy="1035496"/>
          </a:xfrm>
          <a:prstGeom prst="rect">
            <a:avLst/>
          </a:prstGeom>
          <a:noFill/>
        </p:spPr>
      </p:pic>
      <p:sp>
        <p:nvSpPr>
          <p:cNvPr id="20" name="pole tekstowe 19"/>
          <p:cNvSpPr txBox="1"/>
          <p:nvPr/>
        </p:nvSpPr>
        <p:spPr>
          <a:xfrm>
            <a:off x="1475656" y="602128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Dzień </a:t>
            </a:r>
          </a:p>
          <a:p>
            <a:r>
              <a:rPr lang="pl-PL" sz="1200" dirty="0"/>
              <a:t>życzliwości</a:t>
            </a:r>
          </a:p>
        </p:txBody>
      </p:sp>
      <p:pic>
        <p:nvPicPr>
          <p:cNvPr id="11288" name="Picture 24" descr="http://ze9zg.edu.pl/szkola/wp-content/uploads/2023/03/Bez-nazwy-3-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1800" y="3717032"/>
            <a:ext cx="1080120" cy="1080120"/>
          </a:xfrm>
          <a:prstGeom prst="rect">
            <a:avLst/>
          </a:prstGeom>
          <a:noFill/>
        </p:spPr>
      </p:pic>
      <p:sp>
        <p:nvSpPr>
          <p:cNvPr id="22" name="pole tekstowe 21"/>
          <p:cNvSpPr txBox="1"/>
          <p:nvPr/>
        </p:nvSpPr>
        <p:spPr>
          <a:xfrm>
            <a:off x="2699792" y="479715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Wolontariat</a:t>
            </a:r>
          </a:p>
        </p:txBody>
      </p:sp>
      <p:pic>
        <p:nvPicPr>
          <p:cNvPr id="11290" name="Picture 26" descr="http://ze9zg.edu.pl/szkola/wp-content/uploads/2023/03/Bez-nazwy-5-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48064" y="2492896"/>
            <a:ext cx="1368152" cy="1368152"/>
          </a:xfrm>
          <a:prstGeom prst="rect">
            <a:avLst/>
          </a:prstGeom>
          <a:noFill/>
        </p:spPr>
      </p:pic>
      <p:sp>
        <p:nvSpPr>
          <p:cNvPr id="24" name="pole tekstowe 23"/>
          <p:cNvSpPr txBox="1"/>
          <p:nvPr/>
        </p:nvSpPr>
        <p:spPr>
          <a:xfrm>
            <a:off x="5436096" y="386104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Mikołajki</a:t>
            </a:r>
          </a:p>
        </p:txBody>
      </p:sp>
      <p:pic>
        <p:nvPicPr>
          <p:cNvPr id="11292" name="Picture 28" descr="http://ze9zg.edu.pl/szkola/wp-content/uploads/2023/03/Bez-nazwy-1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95936" y="3717032"/>
            <a:ext cx="903551" cy="1368152"/>
          </a:xfrm>
          <a:prstGeom prst="rect">
            <a:avLst/>
          </a:prstGeom>
          <a:noFill/>
        </p:spPr>
      </p:pic>
      <p:sp>
        <p:nvSpPr>
          <p:cNvPr id="26" name="pole tekstowe 25"/>
          <p:cNvSpPr txBox="1"/>
          <p:nvPr/>
        </p:nvSpPr>
        <p:spPr>
          <a:xfrm>
            <a:off x="3779912" y="508518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Szlachetna paczka</a:t>
            </a:r>
          </a:p>
        </p:txBody>
      </p:sp>
      <p:pic>
        <p:nvPicPr>
          <p:cNvPr id="11294" name="Picture 30" descr="http://ze9zg.edu.pl/szkola/wp-content/uploads/2023/03/Bez-nazwy-2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71799" y="5373216"/>
            <a:ext cx="2177521" cy="1008112"/>
          </a:xfrm>
          <a:prstGeom prst="rect">
            <a:avLst/>
          </a:prstGeom>
          <a:noFill/>
        </p:spPr>
      </p:pic>
      <p:sp>
        <p:nvSpPr>
          <p:cNvPr id="28" name="pole tekstowe 27"/>
          <p:cNvSpPr txBox="1"/>
          <p:nvPr/>
        </p:nvSpPr>
        <p:spPr>
          <a:xfrm>
            <a:off x="3275856" y="638132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Łańcuch życzeń</a:t>
            </a:r>
          </a:p>
        </p:txBody>
      </p:sp>
      <p:pic>
        <p:nvPicPr>
          <p:cNvPr id="11296" name="Picture 32" descr="http://ze9zg.edu.pl/szkola/wp-content/uploads/2023/03/0-3-7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20272" y="2492896"/>
            <a:ext cx="1728192" cy="1264922"/>
          </a:xfrm>
          <a:prstGeom prst="rect">
            <a:avLst/>
          </a:prstGeom>
          <a:noFill/>
        </p:spPr>
      </p:pic>
      <p:sp>
        <p:nvSpPr>
          <p:cNvPr id="30" name="pole tekstowe 29"/>
          <p:cNvSpPr txBox="1"/>
          <p:nvPr/>
        </p:nvSpPr>
        <p:spPr>
          <a:xfrm>
            <a:off x="6911752" y="378904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Projekt-Jak odczytać emocje</a:t>
            </a:r>
          </a:p>
        </p:txBody>
      </p:sp>
      <p:pic>
        <p:nvPicPr>
          <p:cNvPr id="11298" name="Picture 34" descr="http://ze9zg.edu.pl/szkola/wp-content/uploads/2023/03/1-11-5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20072" y="4437112"/>
            <a:ext cx="1584176" cy="1584176"/>
          </a:xfrm>
          <a:prstGeom prst="rect">
            <a:avLst/>
          </a:prstGeom>
          <a:noFill/>
        </p:spPr>
      </p:pic>
      <p:sp>
        <p:nvSpPr>
          <p:cNvPr id="32" name="pole tekstowe 31"/>
          <p:cNvSpPr txBox="1"/>
          <p:nvPr/>
        </p:nvSpPr>
        <p:spPr>
          <a:xfrm>
            <a:off x="5292080" y="602128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Bal karnawałowy</a:t>
            </a:r>
          </a:p>
        </p:txBody>
      </p:sp>
      <p:pic>
        <p:nvPicPr>
          <p:cNvPr id="11300" name="Picture 36" descr="http://ze9zg.edu.pl/szkola/wp-content/uploads/2023/03/0-6-5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64288" y="4221088"/>
            <a:ext cx="1512168" cy="2016224"/>
          </a:xfrm>
          <a:prstGeom prst="rect">
            <a:avLst/>
          </a:prstGeom>
          <a:noFill/>
        </p:spPr>
      </p:pic>
      <p:sp>
        <p:nvSpPr>
          <p:cNvPr id="34" name="pole tekstowe 33"/>
          <p:cNvSpPr txBox="1"/>
          <p:nvPr/>
        </p:nvSpPr>
        <p:spPr>
          <a:xfrm>
            <a:off x="7380312" y="623731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Walentynki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1002</TotalTime>
  <Words>1344</Words>
  <Application>Microsoft Office PowerPoint</Application>
  <PresentationFormat>On-screen Show (4:3)</PresentationFormat>
  <Paragraphs>239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Wędrówka</vt:lpstr>
      <vt:lpstr>Zespół  Edukacyjny  nr 9  w  Zielonej  Górze </vt:lpstr>
      <vt:lpstr>REALIZACJA  CELÓW  PRIORYTETOWYCH  W  ROKU  SZKOLNYM  2020/21</vt:lpstr>
      <vt:lpstr>DZIAŁANIA W ZAKRESIE PROMOCJI  ZDROWIA – 2020/21</vt:lpstr>
      <vt:lpstr>DZIAŁANIA W ZAKRESIE PROMOCJI  ZDROWIA – 2020/21</vt:lpstr>
      <vt:lpstr>REALIZACJA  CELÓW  PRIORYTETOWYCH  W  ROKU  SZKOLNYM  2021/22</vt:lpstr>
      <vt:lpstr>DZIAŁANIA W ZAKRESIE PROMOCJI   ZDROWIA – 2021/22</vt:lpstr>
      <vt:lpstr>DZIAŁANIA W ZAKRESIE PROMOCJI   ZDROWIA – 2021/22</vt:lpstr>
      <vt:lpstr>REALIZACJA  CELÓW  PRIORYTETOWYCH  W  ROKU  SZKOLNYM  2022/23</vt:lpstr>
      <vt:lpstr>DZIAŁANIA W ZAKRESIE PROMOCJI   ZDROWIA – 2022/23</vt:lpstr>
      <vt:lpstr>DZIAŁANIA W ZAKRESIE PROMOCJI   ZDROWIA – 2022/23</vt:lpstr>
      <vt:lpstr>WSPÓŁPRACA  Z  RODZICAMI  I   ŚRODOWISKIEM   LOKALNYM</vt:lpstr>
      <vt:lpstr>SZKOLENIA  SPOŁECZNOŚCI  SZKOLNEJ W  ZAKRESIE  PROMOCJI  ZDROWIA</vt:lpstr>
      <vt:lpstr>PRACA  SZKOLNEGO  KOORDYNATORA  I  ZESPOŁU  PROMOCJI  ZDROWIA</vt:lpstr>
      <vt:lpstr>MONITOROWANIE  SAMOPOCZUCIA SPOŁECZNOŚCI  SZKOLNEJ</vt:lpstr>
      <vt:lpstr>WYNIKI   EWALUACJI  DZIAŁAŃ  SZKOŁY  PROMUJĄCEJ  ZDROWIE - rok szk. 2020/2021</vt:lpstr>
      <vt:lpstr>WYNIKI   EWALUACJI  DZIAŁAŃ  SZKOŁY  PROMUJĄCEJ  ZDROWIE - rok szk.2021/2022</vt:lpstr>
      <vt:lpstr>WYNIKI   EWALUACJI  DZIAŁAŃ  SZKOŁY  PROMUJĄCEJ  ZDROWIE – rok szk.2022/2023</vt:lpstr>
      <vt:lpstr>WSPÓŁPRACA  Z  PIELĘGNIARKĄ  SZKOLNĄ</vt:lpstr>
      <vt:lpstr>ZESPÓŁ  PROMOCJI  ZDROWIA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Edukacyjny nr 9 w Zielonej Górze</dc:title>
  <dc:creator>1</dc:creator>
  <cp:lastModifiedBy>Admin</cp:lastModifiedBy>
  <cp:revision>98</cp:revision>
  <dcterms:created xsi:type="dcterms:W3CDTF">2020-06-23T13:30:19Z</dcterms:created>
  <dcterms:modified xsi:type="dcterms:W3CDTF">2023-06-27T19:35:18Z</dcterms:modified>
</cp:coreProperties>
</file>